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7" r:id="rId6"/>
    <p:sldId id="258" r:id="rId7"/>
    <p:sldId id="320" r:id="rId8"/>
    <p:sldId id="321" r:id="rId9"/>
    <p:sldId id="369" r:id="rId10"/>
    <p:sldId id="322" r:id="rId11"/>
    <p:sldId id="323" r:id="rId12"/>
    <p:sldId id="324" r:id="rId13"/>
    <p:sldId id="325" r:id="rId14"/>
    <p:sldId id="326" r:id="rId15"/>
    <p:sldId id="259" r:id="rId16"/>
    <p:sldId id="370" r:id="rId17"/>
    <p:sldId id="328" r:id="rId18"/>
    <p:sldId id="33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43" r:id="rId27"/>
    <p:sldId id="345" r:id="rId28"/>
    <p:sldId id="379" r:id="rId29"/>
    <p:sldId id="380" r:id="rId30"/>
    <p:sldId id="381" r:id="rId31"/>
    <p:sldId id="382" r:id="rId32"/>
    <p:sldId id="378" r:id="rId33"/>
    <p:sldId id="355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89421-E412-4D40-8F52-9DABC5F9F4C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23561-528A-4FF2-9BD5-CB8EB1136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425F5B-44C3-4EE3-B697-BA237E55B07F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608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97AB9D-BD53-4FE8-8445-4ACDE5F233E1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007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AFA81D-23A6-4A32-BDC9-6F2853040DE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20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EB4570-305C-4201-98BB-2390F98635E1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/>
              <a:t>fscanf tra ve so item doc thanh cong. Neu het file tra ve EOF.</a:t>
            </a:r>
          </a:p>
        </p:txBody>
      </p:sp>
    </p:spTree>
    <p:extLst>
      <p:ext uri="{BB962C8B-B14F-4D97-AF65-F5344CB8AC3E}">
        <p14:creationId xmlns:p14="http://schemas.microsoft.com/office/powerpoint/2010/main" val="185817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B4E2A8-1D5A-4715-9BC7-09ED35A63D1D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7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EA635-21C2-4704-AC40-43403479F190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74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7D8D47-E3FD-4760-A619-C88D38D265B8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2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BB0A20-BD3B-4EB7-AEC6-9BE598A25872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75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B7701A-B79D-4FA0-B837-78E78BD5FBDA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27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E89112-BEBB-4206-A8BF-8D2A6E6DC5A4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85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835B4F-944B-4023-B487-73890911C343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55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3F9474-9DBD-4AF6-A35B-F6DD1C5C59F9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46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8906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740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748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2757-83EE-ED60-CA0A-9DFFE022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B567E-DBDC-2ED2-143C-EC278DCFC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062BD-A500-B3E0-AD3A-D022EA4B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510A2-544D-5B7B-E239-97A114B4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537A8-5B66-8A5D-8913-E2B7D33A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1C77-7B0C-4DB2-B5A3-C5F295D0287B}" type="datetime1">
              <a:rPr lang="en-US" altLang="zh-CN" smtClean="0"/>
              <a:pPr/>
              <a:t>2/10/2025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B1F76-36D3-B012-C37D-4A9A09283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3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456113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48D4-B853-4B83-9111-64CBC1976B17}" type="datetime1">
              <a:rPr lang="en-US" smtClean="0"/>
              <a:pPr>
                <a:defRPr/>
              </a:pPr>
              <a:t>2/10/2025</a:t>
            </a:fld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44140-C7B5-4263-A471-919FC08D15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4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648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4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85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5855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6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5336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9755C5E-E460-4B54-ACEB-ACBD34977D6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D8164F99-5B39-4B65-812D-207F9C2DA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34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2460-A401-ED18-4208-AF460E5A3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78875-BA48-58E5-F7B3-39EFA77E4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44140-C7B5-4263-A471-919FC08D15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Các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số</a:t>
            </a:r>
            <a:r>
              <a:rPr lang="fr-FR" dirty="0"/>
              <a:t> mode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</a:t>
            </a:r>
            <a:r>
              <a:rPr lang="fr-FR" dirty="0" err="1"/>
              <a:t>nhị</a:t>
            </a:r>
            <a:r>
              <a:rPr lang="fr-FR" dirty="0"/>
              <a:t> </a:t>
            </a:r>
            <a:r>
              <a:rPr lang="fr-FR" dirty="0" err="1"/>
              <a:t>phân</a:t>
            </a:r>
            <a:endParaRPr lang="fr-FR" dirty="0"/>
          </a:p>
        </p:txBody>
      </p:sp>
      <p:graphicFrame>
        <p:nvGraphicFramePr>
          <p:cNvPr id="114717" name="Group 2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96385488"/>
              </p:ext>
            </p:extLst>
          </p:nvPr>
        </p:nvGraphicFramePr>
        <p:xfrm>
          <a:off x="338138" y="1058863"/>
          <a:ext cx="11515724" cy="3686494"/>
        </p:xfrm>
        <a:graphic>
          <a:graphicData uri="http://schemas.openxmlformats.org/drawingml/2006/table">
            <a:tbl>
              <a:tblPr/>
              <a:tblGrid>
                <a:gridCol w="1933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Ý </a:t>
                      </a:r>
                      <a:r>
                        <a:rPr kumimoji="0" lang="fr-F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nghĩa</a:t>
                      </a:r>
                      <a:endParaRPr kumimoji="0" lang="fr-F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thêm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cuối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Mở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tập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nhị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phân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đã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có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cho phép cả đọc và ghi.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Nếu file đã tồn tại, nội dung sẽ bị ghi đè. Nếu file không tồn tại, nó sẽ được tạo tự động.</a:t>
                      </a:r>
                      <a:endParaRPr kumimoji="0" lang="fr-F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"a+b"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hoặc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tạo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nhị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phân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cuối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Đóng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fclose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được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ngắt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giữa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với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mà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đang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chiếu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tới</a:t>
            </a:r>
            <a:r>
              <a:rPr lang="fr-FR" sz="2400" dirty="0">
                <a:latin typeface="+mn-lt"/>
              </a:rPr>
              <a:t>. </a:t>
            </a:r>
          </a:p>
          <a:p>
            <a:pPr eaLnBrk="1" hangingPunct="1"/>
            <a:endParaRPr lang="fr-FR" sz="2400" dirty="0">
              <a:latin typeface="+mn-lt"/>
            </a:endParaRPr>
          </a:p>
          <a:p>
            <a:pPr eaLnBrk="1" hangingPunct="1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fclose</a:t>
            </a:r>
            <a:r>
              <a:rPr lang="fr-FR" sz="2400" dirty="0">
                <a:latin typeface="+mn-lt"/>
              </a:rPr>
              <a:t>(FILE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</a:t>
            </a:r>
          </a:p>
          <a:p>
            <a:pPr eaLnBrk="1" hangingPunct="1"/>
            <a:endParaRPr lang="fr-FR" sz="2400" dirty="0">
              <a:latin typeface="+mn-lt"/>
            </a:endParaRPr>
          </a:p>
          <a:p>
            <a:r>
              <a:rPr lang="en-US" sz="2400" dirty="0" err="1">
                <a:latin typeface="+mn-lt"/>
              </a:rPr>
              <a:t>Cần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đóng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k</a:t>
            </a:r>
            <a:r>
              <a:rPr lang="vi-VN" sz="2400" dirty="0">
                <a:latin typeface="+mn-lt"/>
              </a:rPr>
              <a:t>hi </a:t>
            </a:r>
            <a:r>
              <a:rPr lang="en-US" sz="2400" dirty="0" err="1">
                <a:latin typeface="+mn-lt"/>
              </a:rPr>
              <a:t>đã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hoàn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ghi</a:t>
            </a:r>
            <a:r>
              <a:rPr lang="vi-VN" sz="2400" dirty="0">
                <a:latin typeface="+mn-lt"/>
              </a:rPr>
              <a:t> với tập tin</a:t>
            </a:r>
            <a:r>
              <a:rPr lang="en-US" sz="2400" dirty="0">
                <a:latin typeface="+mn-lt"/>
              </a:rPr>
              <a:t>.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141A-F910-E3BE-0A83-233A21D3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31C0-01F9-3C2C-BA34-D7D2F70208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1. </a:t>
            </a:r>
            <a:r>
              <a:rPr lang="en-US" sz="2400" dirty="0" err="1">
                <a:latin typeface="+mn-lt"/>
              </a:rPr>
              <a:t>Mở</a:t>
            </a:r>
            <a:r>
              <a:rPr lang="en-US" sz="2400" dirty="0">
                <a:latin typeface="+mn-lt"/>
              </a:rPr>
              <a:t> và </a:t>
            </a:r>
            <a:r>
              <a:rPr lang="en-US" sz="2400" dirty="0" err="1">
                <a:latin typeface="+mn-lt"/>
              </a:rPr>
              <a:t>đóng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tệp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AC56A-B286-6479-550A-9F6D8FC3A0A0}"/>
              </a:ext>
            </a:extLst>
          </p:cNvPr>
          <p:cNvSpPr txBox="1"/>
          <p:nvPr/>
        </p:nvSpPr>
        <p:spPr>
          <a:xfrm>
            <a:off x="4162806" y="1292809"/>
            <a:ext cx="7312914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filename[]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"haiku.txt"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"The value of 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: 0x%p\n"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"Ready to close the file."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C8C14-6269-C212-2262-591074CFE066}"/>
              </a:ext>
            </a:extLst>
          </p:cNvPr>
          <p:cNvSpPr txBox="1"/>
          <p:nvPr/>
        </p:nvSpPr>
        <p:spPr>
          <a:xfrm>
            <a:off x="4773168" y="2606040"/>
            <a:ext cx="4235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Xử</a:t>
            </a:r>
            <a:r>
              <a:rPr lang="en-US" sz="4000" dirty="0"/>
              <a:t> lý file </a:t>
            </a:r>
            <a:r>
              <a:rPr lang="en-US" sz="4000" dirty="0" err="1"/>
              <a:t>theo</a:t>
            </a:r>
            <a:r>
              <a:rPr lang="en-US" sz="4000" dirty="0"/>
              <a:t> </a:t>
            </a:r>
            <a:r>
              <a:rPr lang="en-US" sz="4000" dirty="0" err="1"/>
              <a:t>ký</a:t>
            </a:r>
            <a:r>
              <a:rPr lang="en-US" sz="4000" dirty="0"/>
              <a:t> </a:t>
            </a:r>
            <a:r>
              <a:rPr lang="en-US" sz="4000" dirty="0" err="1"/>
              <a:t>tự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537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Đọc</a:t>
            </a:r>
            <a:r>
              <a:rPr lang="fr-FR" dirty="0"/>
              <a:t> </a:t>
            </a:r>
            <a:r>
              <a:rPr lang="fr-FR" dirty="0" err="1"/>
              <a:t>và</a:t>
            </a:r>
            <a:r>
              <a:rPr lang="fr-FR" dirty="0"/>
              <a:t> </a:t>
            </a:r>
            <a:r>
              <a:rPr lang="fr-FR" dirty="0" err="1"/>
              <a:t>ghi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(I)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ngôn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ngữ</a:t>
            </a:r>
            <a:r>
              <a:rPr lang="fr-FR" sz="2400" dirty="0">
                <a:latin typeface="+mn-lt"/>
              </a:rPr>
              <a:t> C,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thực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vào</a:t>
            </a:r>
            <a:r>
              <a:rPr lang="fr-FR" sz="2400" dirty="0">
                <a:latin typeface="+mn-lt"/>
              </a:rPr>
              <a:t>/ra (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/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) </a:t>
            </a:r>
            <a:r>
              <a:rPr lang="fr-FR" sz="2400" dirty="0" err="1">
                <a:latin typeface="+mn-lt"/>
              </a:rPr>
              <a:t>theo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những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thức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nhau</a:t>
            </a:r>
            <a:r>
              <a:rPr lang="fr-FR" sz="2400" dirty="0">
                <a:latin typeface="+mn-lt"/>
              </a:rPr>
              <a:t>:</a:t>
            </a:r>
          </a:p>
          <a:p>
            <a:pPr lvl="1" eaLnBrk="1" hangingPunct="1"/>
            <a:r>
              <a:rPr lang="fr-FR" sz="2400" b="1" dirty="0" err="1">
                <a:latin typeface="+mn-lt"/>
              </a:rPr>
              <a:t>Đọc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hoặc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ghi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mỗi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lần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một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ký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tự</a:t>
            </a:r>
            <a:endParaRPr lang="fr-FR" sz="2400" dirty="0">
              <a:latin typeface="+mn-lt"/>
            </a:endParaRPr>
          </a:p>
          <a:p>
            <a:pPr lvl="1"/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hoặc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mỗi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bản</a:t>
            </a:r>
            <a:r>
              <a:rPr lang="fr-FR" sz="2400" dirty="0">
                <a:latin typeface="+mn-lt"/>
              </a:rPr>
              <a:t>. </a:t>
            </a:r>
            <a:endParaRPr lang="fr-FR" sz="2400" b="1" dirty="0">
              <a:latin typeface="+mn-lt"/>
            </a:endParaRPr>
          </a:p>
          <a:p>
            <a:pPr lvl="1" eaLnBrk="1" hangingPunct="1"/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hoặc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khối</a:t>
            </a:r>
            <a:r>
              <a:rPr lang="fr-FR" sz="2400" dirty="0">
                <a:latin typeface="+mn-lt"/>
              </a:rPr>
              <a:t> (block)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(byte) </a:t>
            </a:r>
            <a:r>
              <a:rPr lang="fr-FR" sz="2400" dirty="0" err="1">
                <a:latin typeface="+mn-lt"/>
              </a:rPr>
              <a:t>mỗi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lần</a:t>
            </a:r>
            <a:r>
              <a:rPr lang="fr-FR" sz="2400" dirty="0">
                <a:latin typeface="+mn-lt"/>
              </a:rPr>
              <a:t>.</a:t>
            </a:r>
          </a:p>
          <a:p>
            <a:pPr marL="0" indent="0" eaLnBrk="1" hangingPunct="1">
              <a:buNone/>
            </a:pPr>
            <a:endParaRPr lang="fr-FR" sz="2400" b="1" dirty="0">
              <a:latin typeface="+mn-lt"/>
            </a:endParaRPr>
          </a:p>
          <a:p>
            <a:r>
              <a:rPr lang="fr-FR" sz="2400" b="1" dirty="0" err="1">
                <a:latin typeface="+mn-lt"/>
              </a:rPr>
              <a:t>Đọc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hoặc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ghi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mỗi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lần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một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ký</a:t>
            </a:r>
            <a:r>
              <a:rPr lang="fr-FR" sz="2400" b="1" dirty="0">
                <a:latin typeface="+mn-lt"/>
              </a:rPr>
              <a:t> </a:t>
            </a:r>
            <a:r>
              <a:rPr lang="fr-FR" sz="2400" b="1" dirty="0" err="1">
                <a:latin typeface="+mn-lt"/>
              </a:rPr>
              <a:t>tự</a:t>
            </a:r>
            <a:r>
              <a:rPr lang="fr-FR" sz="2400" b="1" dirty="0">
                <a:latin typeface="+mn-lt"/>
              </a:rPr>
              <a:t>.</a:t>
            </a:r>
            <a:endParaRPr lang="fr-FR" sz="2400" dirty="0">
              <a:latin typeface="+mn-lt"/>
            </a:endParaRPr>
          </a:p>
          <a:p>
            <a:pPr lvl="1"/>
            <a:r>
              <a:rPr lang="fr-FR" sz="2400" dirty="0" err="1">
                <a:latin typeface="+mn-lt"/>
              </a:rPr>
              <a:t>Cặp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đôi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định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nghĩa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thư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stdio.h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fgetc</a:t>
            </a:r>
            <a:r>
              <a:rPr lang="fr-FR" sz="2400" dirty="0">
                <a:latin typeface="+mn-lt"/>
              </a:rPr>
              <a:t>() and </a:t>
            </a:r>
            <a:r>
              <a:rPr lang="fr-FR" sz="2400" dirty="0" err="1">
                <a:latin typeface="+mn-lt"/>
              </a:rPr>
              <a:t>fputc</a:t>
            </a:r>
            <a:r>
              <a:rPr lang="fr-FR" sz="2400" dirty="0">
                <a:latin typeface="+mn-lt"/>
              </a:rPr>
              <a:t>() </a:t>
            </a:r>
          </a:p>
          <a:p>
            <a:pPr lvl="1"/>
            <a:r>
              <a:rPr lang="fr-FR" sz="2400" dirty="0">
                <a:latin typeface="+mn-lt"/>
              </a:rPr>
              <a:t>Nguyên </a:t>
            </a:r>
            <a:r>
              <a:rPr lang="fr-FR" sz="2400" dirty="0" err="1">
                <a:latin typeface="+mn-lt"/>
              </a:rPr>
              <a:t>mẫu</a:t>
            </a:r>
            <a:r>
              <a:rPr lang="fr-FR" sz="2400" dirty="0">
                <a:latin typeface="+mn-lt"/>
              </a:rPr>
              <a:t>:</a:t>
            </a:r>
          </a:p>
          <a:p>
            <a:pPr lvl="2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fgetc</a:t>
            </a:r>
            <a:r>
              <a:rPr lang="fr-FR" sz="2400" dirty="0">
                <a:latin typeface="+mn-lt"/>
              </a:rPr>
              <a:t>(FILE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 </a:t>
            </a:r>
          </a:p>
          <a:p>
            <a:pPr lvl="2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fputc</a:t>
            </a:r>
            <a:r>
              <a:rPr lang="fr-FR" sz="2400" dirty="0">
                <a:latin typeface="+mn-lt"/>
              </a:rPr>
              <a:t>(</a:t>
            </a:r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c , 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 </a:t>
            </a:r>
          </a:p>
          <a:p>
            <a:pPr eaLnBrk="1" hangingPunct="1"/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EOF: khi </a:t>
            </a:r>
            <a:r>
              <a:rPr lang="fr-FR" sz="2400" dirty="0" err="1">
                <a:latin typeface="+mn-lt"/>
              </a:rPr>
              <a:t>đến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tin,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r>
              <a:rPr lang="fr-FR" sz="2400" dirty="0">
                <a:latin typeface="+mn-lt"/>
              </a:rPr>
              <a:t> EOF.</a:t>
            </a:r>
          </a:p>
          <a:p>
            <a:pPr lvl="1" eaLnBrk="1" hangingPunct="1"/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r>
              <a:rPr lang="fr-FR" dirty="0"/>
              <a:t> 1. </a:t>
            </a:r>
            <a:r>
              <a:rPr lang="fr-FR" dirty="0" err="1"/>
              <a:t>sao</a:t>
            </a:r>
            <a:r>
              <a:rPr lang="fr-FR" dirty="0"/>
              <a:t> </a:t>
            </a:r>
            <a:r>
              <a:rPr lang="fr-FR" dirty="0" err="1"/>
              <a:t>chép</a:t>
            </a:r>
            <a:r>
              <a:rPr lang="fr-FR" dirty="0"/>
              <a:t> </a:t>
            </a:r>
            <a:r>
              <a:rPr lang="fr-FR" dirty="0" err="1"/>
              <a:t>nội</a:t>
            </a:r>
            <a:r>
              <a:rPr lang="fr-FR" dirty="0"/>
              <a:t> </a:t>
            </a:r>
            <a:r>
              <a:rPr lang="fr-FR" dirty="0" err="1"/>
              <a:t>dung</a:t>
            </a:r>
            <a:r>
              <a:rPr lang="fr-FR" dirty="0"/>
              <a:t> file </a:t>
            </a:r>
          </a:p>
          <a:p>
            <a:pPr eaLnBrk="1" hangingPunct="1"/>
            <a:r>
              <a:rPr lang="fr-FR" dirty="0" err="1"/>
              <a:t>Tạo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file </a:t>
            </a:r>
            <a:r>
              <a:rPr lang="fr-FR" dirty="0" err="1"/>
              <a:t>văn</a:t>
            </a:r>
            <a:r>
              <a:rPr lang="fr-FR" dirty="0"/>
              <a:t> </a:t>
            </a:r>
            <a:r>
              <a:rPr lang="fr-FR" dirty="0" err="1"/>
              <a:t>bản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tên</a:t>
            </a:r>
            <a:r>
              <a:rPr lang="fr-FR" dirty="0"/>
              <a:t> lab1.txt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nội</a:t>
            </a:r>
            <a:r>
              <a:rPr lang="fr-FR" dirty="0"/>
              <a:t> </a:t>
            </a:r>
            <a:r>
              <a:rPr lang="fr-FR" dirty="0" err="1"/>
              <a:t>dung</a:t>
            </a:r>
            <a:r>
              <a:rPr lang="fr-FR" dirty="0"/>
              <a:t> </a:t>
            </a:r>
            <a:r>
              <a:rPr lang="fr-FR" dirty="0" err="1"/>
              <a:t>bất</a:t>
            </a:r>
            <a:r>
              <a:rPr lang="fr-FR" dirty="0"/>
              <a:t> </a:t>
            </a:r>
            <a:r>
              <a:rPr lang="fr-FR" dirty="0" err="1"/>
              <a:t>kỳ</a:t>
            </a:r>
            <a:r>
              <a:rPr lang="fr-FR" dirty="0"/>
              <a:t>, </a:t>
            </a:r>
            <a:r>
              <a:rPr lang="fr-FR" dirty="0" err="1"/>
              <a:t>lưu</a:t>
            </a:r>
            <a:r>
              <a:rPr lang="fr-FR" dirty="0"/>
              <a:t> </a:t>
            </a:r>
            <a:r>
              <a:rPr lang="fr-FR" dirty="0" err="1"/>
              <a:t>trong</a:t>
            </a:r>
            <a:r>
              <a:rPr lang="fr-FR" dirty="0"/>
              <a:t> </a:t>
            </a:r>
            <a:r>
              <a:rPr lang="fr-FR" dirty="0" err="1"/>
              <a:t>thư</a:t>
            </a:r>
            <a:r>
              <a:rPr lang="fr-FR" dirty="0"/>
              <a:t> </a:t>
            </a:r>
            <a:r>
              <a:rPr lang="fr-FR" dirty="0" err="1"/>
              <a:t>mục</a:t>
            </a:r>
            <a:r>
              <a:rPr lang="fr-FR" dirty="0"/>
              <a:t> </a:t>
            </a:r>
            <a:r>
              <a:rPr lang="fr-FR" dirty="0" err="1"/>
              <a:t>cùng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chương</a:t>
            </a:r>
            <a:r>
              <a:rPr lang="fr-FR" dirty="0"/>
              <a:t> </a:t>
            </a:r>
            <a:r>
              <a:rPr lang="fr-FR" dirty="0" err="1"/>
              <a:t>trình</a:t>
            </a:r>
            <a:r>
              <a:rPr lang="fr-FR" dirty="0"/>
              <a:t>.</a:t>
            </a:r>
          </a:p>
          <a:p>
            <a:pPr eaLnBrk="1" hangingPunct="1"/>
            <a:r>
              <a:rPr lang="fr-FR" dirty="0" err="1"/>
              <a:t>Viết</a:t>
            </a:r>
            <a:r>
              <a:rPr lang="fr-FR" dirty="0"/>
              <a:t> </a:t>
            </a:r>
            <a:r>
              <a:rPr lang="fr-FR" dirty="0" err="1"/>
              <a:t>chương</a:t>
            </a:r>
            <a:r>
              <a:rPr lang="fr-FR" dirty="0"/>
              <a:t> </a:t>
            </a:r>
            <a:r>
              <a:rPr lang="fr-FR" dirty="0" err="1"/>
              <a:t>trình</a:t>
            </a:r>
            <a:r>
              <a:rPr lang="fr-FR" dirty="0"/>
              <a:t> </a:t>
            </a:r>
            <a:r>
              <a:rPr lang="fr-FR" dirty="0" err="1"/>
              <a:t>đọc</a:t>
            </a:r>
            <a:r>
              <a:rPr lang="fr-FR" dirty="0"/>
              <a:t> </a:t>
            </a:r>
            <a:r>
              <a:rPr lang="fr-FR" dirty="0" err="1"/>
              <a:t>từ</a:t>
            </a:r>
            <a:r>
              <a:rPr lang="fr-FR" dirty="0"/>
              <a:t> file </a:t>
            </a:r>
            <a:r>
              <a:rPr lang="fr-FR" dirty="0" err="1"/>
              <a:t>trên</a:t>
            </a:r>
            <a:r>
              <a:rPr lang="fr-FR" dirty="0"/>
              <a:t> </a:t>
            </a:r>
            <a:r>
              <a:rPr lang="fr-FR" dirty="0" err="1"/>
              <a:t>mỗi</a:t>
            </a:r>
            <a:r>
              <a:rPr lang="fr-FR" dirty="0"/>
              <a:t> </a:t>
            </a:r>
            <a:r>
              <a:rPr lang="fr-FR" dirty="0" err="1"/>
              <a:t>lần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</a:t>
            </a:r>
            <a:r>
              <a:rPr lang="fr-FR" dirty="0" err="1"/>
              <a:t>ký</a:t>
            </a:r>
            <a:r>
              <a:rPr lang="fr-FR" dirty="0"/>
              <a:t> </a:t>
            </a:r>
            <a:r>
              <a:rPr lang="fr-FR" dirty="0" err="1"/>
              <a:t>tự</a:t>
            </a:r>
            <a:r>
              <a:rPr lang="fr-FR" dirty="0"/>
              <a:t>, </a:t>
            </a:r>
            <a:r>
              <a:rPr lang="fr-FR" dirty="0" err="1"/>
              <a:t>sau</a:t>
            </a:r>
            <a:r>
              <a:rPr lang="fr-FR" dirty="0"/>
              <a:t> </a:t>
            </a:r>
            <a:r>
              <a:rPr lang="fr-FR" dirty="0" err="1"/>
              <a:t>đó</a:t>
            </a:r>
            <a:r>
              <a:rPr lang="fr-FR" dirty="0"/>
              <a:t> </a:t>
            </a:r>
            <a:r>
              <a:rPr lang="fr-FR" dirty="0" err="1"/>
              <a:t>ghi</a:t>
            </a:r>
            <a:r>
              <a:rPr lang="fr-FR" dirty="0"/>
              <a:t> </a:t>
            </a:r>
            <a:r>
              <a:rPr lang="fr-FR" dirty="0" err="1"/>
              <a:t>chúng</a:t>
            </a:r>
            <a:r>
              <a:rPr lang="fr-FR" dirty="0"/>
              <a:t> </a:t>
            </a:r>
            <a:r>
              <a:rPr lang="fr-FR" dirty="0" err="1"/>
              <a:t>vào</a:t>
            </a:r>
            <a:r>
              <a:rPr lang="fr-FR" dirty="0"/>
              <a:t> </a:t>
            </a:r>
            <a:r>
              <a:rPr lang="fr-FR" dirty="0" err="1"/>
              <a:t>một</a:t>
            </a:r>
            <a:r>
              <a:rPr lang="fr-FR" dirty="0"/>
              <a:t> file </a:t>
            </a:r>
            <a:r>
              <a:rPr lang="fr-FR" dirty="0" err="1"/>
              <a:t>mới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tên</a:t>
            </a:r>
            <a:r>
              <a:rPr lang="fr-FR" dirty="0"/>
              <a:t> lab1w.txt</a:t>
            </a:r>
          </a:p>
          <a:p>
            <a:pPr eaLnBrk="1" hangingPunct="1"/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C115D-4BA9-5C39-A5A1-AF05206CD5CB}"/>
              </a:ext>
            </a:extLst>
          </p:cNvPr>
          <p:cNvSpPr txBox="1"/>
          <p:nvPr/>
        </p:nvSpPr>
        <p:spPr>
          <a:xfrm>
            <a:off x="2459736" y="2554903"/>
            <a:ext cx="7797546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write to a file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putchar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display character on the screen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F193-8784-4E15-5ED9-9381F81F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910CF-21CC-28C6-1614-3703624C48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510B-0392-4758-5331-58600B347E7E}"/>
              </a:ext>
            </a:extLst>
          </p:cNvPr>
          <p:cNvSpPr txBox="1"/>
          <p:nvPr/>
        </p:nvSpPr>
        <p:spPr>
          <a:xfrm>
            <a:off x="337539" y="886777"/>
            <a:ext cx="10971303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"lab1a.txt"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"lab1.txt"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(fptr2);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086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69F5-2A64-C443-963C-8BDF9233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E651-BD4F-241B-83A4-AB9C640268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+mn-lt"/>
              </a:rPr>
              <a:t>Ví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</a:t>
            </a:r>
            <a:r>
              <a:rPr lang="en-US" dirty="0">
                <a:latin typeface="+mn-lt"/>
              </a:rPr>
              <a:t> 2. </a:t>
            </a:r>
            <a:r>
              <a:rPr lang="en-US" sz="2000" dirty="0">
                <a:latin typeface="+mn-lt"/>
              </a:rPr>
              <a:t>Viết </a:t>
            </a:r>
            <a:r>
              <a:rPr lang="en-US" sz="2000" dirty="0" err="1">
                <a:latin typeface="+mn-lt"/>
              </a:rPr>
              <a:t>chương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đọc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nội</a:t>
            </a:r>
            <a:r>
              <a:rPr lang="en-US" sz="2000" dirty="0">
                <a:latin typeface="+mn-lt"/>
              </a:rPr>
              <a:t> dung từ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tập</a:t>
            </a:r>
            <a:r>
              <a:rPr lang="en-US" sz="2000" dirty="0">
                <a:latin typeface="+mn-lt"/>
              </a:rPr>
              <a:t> tin </a:t>
            </a:r>
            <a:r>
              <a:rPr lang="en-US" sz="2000" dirty="0" err="1">
                <a:latin typeface="+mn-lt"/>
              </a:rPr>
              <a:t>văn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bản</a:t>
            </a:r>
            <a:r>
              <a:rPr lang="en-US" sz="2000" dirty="0">
                <a:latin typeface="+mn-lt"/>
              </a:rPr>
              <a:t>, mỗi lần </a:t>
            </a:r>
            <a:r>
              <a:rPr lang="en-US" sz="2000" dirty="0" err="1">
                <a:latin typeface="+mn-lt"/>
              </a:rPr>
              <a:t>đọc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. </a:t>
            </a:r>
          </a:p>
          <a:p>
            <a:pPr eaLnBrk="1" hangingPunct="1"/>
            <a:r>
              <a:rPr lang="en-US" sz="2000" dirty="0" err="1">
                <a:latin typeface="+mn-lt"/>
              </a:rPr>
              <a:t>Chương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chuyển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chữ</a:t>
            </a:r>
            <a:r>
              <a:rPr lang="en-US" sz="2000" dirty="0">
                <a:latin typeface="+mn-lt"/>
              </a:rPr>
              <a:t> cái </a:t>
            </a:r>
            <a:r>
              <a:rPr lang="en-US" sz="2000" dirty="0" err="1">
                <a:latin typeface="+mn-lt"/>
              </a:rPr>
              <a:t>hoa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chữ</a:t>
            </a:r>
            <a:r>
              <a:rPr lang="en-US" sz="2000" dirty="0">
                <a:latin typeface="+mn-lt"/>
              </a:rPr>
              <a:t> cái </a:t>
            </a:r>
            <a:r>
              <a:rPr lang="en-US" sz="2000" dirty="0" err="1">
                <a:latin typeface="+mn-lt"/>
              </a:rPr>
              <a:t>thường</a:t>
            </a:r>
            <a:r>
              <a:rPr lang="en-US" sz="2000" dirty="0">
                <a:latin typeface="+mn-lt"/>
              </a:rPr>
              <a:t> và </a:t>
            </a:r>
            <a:r>
              <a:rPr lang="en-US" sz="2000" dirty="0" err="1">
                <a:latin typeface="+mn-lt"/>
              </a:rPr>
              <a:t>ngược</a:t>
            </a:r>
            <a:r>
              <a:rPr lang="en-US" sz="2000" dirty="0">
                <a:latin typeface="+mn-lt"/>
              </a:rPr>
              <a:t> lại,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đó </a:t>
            </a:r>
            <a:r>
              <a:rPr lang="en-US" sz="2000" dirty="0" err="1">
                <a:latin typeface="+mn-lt"/>
              </a:rPr>
              <a:t>ghi</a:t>
            </a:r>
            <a:r>
              <a:rPr lang="en-US" sz="2000" dirty="0">
                <a:latin typeface="+mn-lt"/>
              </a:rPr>
              <a:t> vào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tập</a:t>
            </a:r>
            <a:r>
              <a:rPr lang="en-US" sz="2000" dirty="0">
                <a:latin typeface="+mn-lt"/>
              </a:rPr>
              <a:t> tin khác.</a:t>
            </a:r>
          </a:p>
          <a:p>
            <a:pPr eaLnBrk="1" hangingPunct="1"/>
            <a:r>
              <a:rPr lang="en-US" sz="2000" dirty="0">
                <a:latin typeface="+mn-lt"/>
              </a:rPr>
              <a:t>Chú ý với các </a:t>
            </a:r>
            <a:r>
              <a:rPr lang="en-US" sz="2000" dirty="0" err="1">
                <a:latin typeface="+mn-lt"/>
              </a:rPr>
              <a:t>ký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 khác – </a:t>
            </a:r>
            <a:r>
              <a:rPr lang="en-US" sz="2000" dirty="0" err="1">
                <a:latin typeface="+mn-lt"/>
              </a:rPr>
              <a:t>chương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vẫn </a:t>
            </a:r>
            <a:r>
              <a:rPr lang="en-US" sz="2000" dirty="0" err="1">
                <a:latin typeface="+mn-lt"/>
              </a:rPr>
              <a:t>thực</a:t>
            </a:r>
            <a:r>
              <a:rPr lang="en-US" sz="2000" dirty="0">
                <a:latin typeface="+mn-lt"/>
              </a:rPr>
              <a:t> hiện </a:t>
            </a:r>
            <a:r>
              <a:rPr lang="en-US" sz="2000" dirty="0" err="1">
                <a:latin typeface="+mn-lt"/>
              </a:rPr>
              <a:t>sao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chép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một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cách</a:t>
            </a:r>
            <a:r>
              <a:rPr lang="en-US" sz="2000" dirty="0">
                <a:latin typeface="+mn-lt"/>
              </a:rPr>
              <a:t> thông </a:t>
            </a:r>
            <a:r>
              <a:rPr lang="en-US" sz="2000" dirty="0" err="1">
                <a:latin typeface="+mn-lt"/>
              </a:rPr>
              <a:t>thường</a:t>
            </a:r>
            <a:r>
              <a:rPr lang="en-US" sz="2000" dirty="0">
                <a:latin typeface="+mn-lt"/>
              </a:rPr>
              <a:t> sang </a:t>
            </a:r>
            <a:r>
              <a:rPr lang="en-US" sz="2000" dirty="0" err="1">
                <a:latin typeface="+mn-lt"/>
              </a:rPr>
              <a:t>tập</a:t>
            </a:r>
            <a:r>
              <a:rPr lang="en-US" sz="2000" dirty="0">
                <a:latin typeface="+mn-lt"/>
              </a:rPr>
              <a:t> tin mới. </a:t>
            </a:r>
            <a:endParaRPr lang="fr-FR" sz="2000" dirty="0">
              <a:latin typeface="+mn-lt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E0D34-4C68-D8C8-D08C-98083210B6BF}"/>
              </a:ext>
            </a:extLst>
          </p:cNvPr>
          <p:cNvSpPr txBox="1"/>
          <p:nvPr/>
        </p:nvSpPr>
        <p:spPr>
          <a:xfrm>
            <a:off x="2416302" y="3108901"/>
            <a:ext cx="837361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CharReadWrite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islower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 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toupper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isupper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 c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tolower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write to a file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putchar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(c);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/* display character on the screen */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6CEA-D7BD-4A85-E030-FD6F6E04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3250C-965B-D89E-AB3C-941F50EE1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1.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có tên </a:t>
            </a:r>
            <a:r>
              <a:rPr lang="en-US" sz="2400" dirty="0" err="1">
                <a:latin typeface="+mn-lt"/>
              </a:rPr>
              <a:t>mycp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 cp trong các hệ </a:t>
            </a:r>
            <a:r>
              <a:rPr lang="en-US" sz="2400" dirty="0" err="1">
                <a:latin typeface="+mn-lt"/>
              </a:rPr>
              <a:t>điều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hành</a:t>
            </a:r>
            <a:r>
              <a:rPr lang="en-US" sz="2400" dirty="0">
                <a:latin typeface="+mn-lt"/>
              </a:rPr>
              <a:t> UNIX/LINUX. Nó có thể </a:t>
            </a:r>
            <a:r>
              <a:rPr lang="en-US" sz="2400" dirty="0" err="1">
                <a:latin typeface="+mn-lt"/>
              </a:rPr>
              <a:t>sao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sang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mới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cú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: </a:t>
            </a:r>
          </a:p>
          <a:p>
            <a:pPr lvl="1"/>
            <a:r>
              <a:rPr lang="en-US" sz="2400" dirty="0" err="1">
                <a:latin typeface="+mn-lt"/>
              </a:rPr>
              <a:t>mycp</a:t>
            </a:r>
            <a:r>
              <a:rPr lang="en-US" sz="2400" dirty="0">
                <a:latin typeface="+mn-lt"/>
              </a:rPr>
              <a:t> &lt;tập_tin_1&gt; &lt;tập_tin_2&gt; </a:t>
            </a:r>
          </a:p>
          <a:p>
            <a:pPr lvl="1" eaLnBrk="1" hangingPunct="1">
              <a:buFontTx/>
              <a:buNone/>
            </a:pPr>
            <a:r>
              <a:rPr lang="en-US" sz="2400" dirty="0">
                <a:latin typeface="+mn-lt"/>
              </a:rPr>
              <a:t>	</a:t>
            </a:r>
          </a:p>
          <a:p>
            <a:r>
              <a:rPr lang="en-US" sz="2400" dirty="0">
                <a:latin typeface="+mn-lt"/>
              </a:rPr>
              <a:t>Đường </a:t>
            </a:r>
            <a:r>
              <a:rPr lang="en-US" sz="2400" dirty="0" err="1">
                <a:latin typeface="+mn-lt"/>
              </a:rPr>
              <a:t>dẫn</a:t>
            </a:r>
            <a:r>
              <a:rPr lang="en-US" sz="2400" dirty="0">
                <a:latin typeface="+mn-lt"/>
              </a:rPr>
              <a:t>, tên các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được cung cấp </a:t>
            </a:r>
            <a:r>
              <a:rPr lang="en-US" sz="2400" dirty="0" err="1">
                <a:latin typeface="+mn-lt"/>
              </a:rPr>
              <a:t>dưới</a:t>
            </a:r>
            <a:r>
              <a:rPr lang="en-US" sz="2400" dirty="0">
                <a:latin typeface="+mn-lt"/>
              </a:rPr>
              <a:t> dạng </a:t>
            </a:r>
            <a:r>
              <a:rPr lang="en-US" sz="2400" dirty="0" err="1">
                <a:latin typeface="+mn-lt"/>
              </a:rPr>
              <a:t>đối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.</a:t>
            </a:r>
          </a:p>
          <a:p>
            <a:r>
              <a:rPr lang="en-US" sz="2400" i="1" dirty="0">
                <a:latin typeface="+mn-lt"/>
              </a:rPr>
              <a:t>Chú ý: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Chương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trình</a:t>
            </a:r>
            <a:r>
              <a:rPr lang="en-US" sz="2400" i="1" dirty="0">
                <a:latin typeface="+mn-lt"/>
              </a:rPr>
              <a:t> phải </a:t>
            </a:r>
            <a:r>
              <a:rPr lang="en-US" sz="2400" i="1" dirty="0" err="1">
                <a:latin typeface="+mn-lt"/>
              </a:rPr>
              <a:t>kiểm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tra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cú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pháp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sử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dụng</a:t>
            </a:r>
            <a:r>
              <a:rPr lang="en-US" sz="2400" i="1" dirty="0">
                <a:latin typeface="+mn-lt"/>
              </a:rPr>
              <a:t> (</a:t>
            </a:r>
            <a:r>
              <a:rPr lang="en-US" sz="2400" i="1" dirty="0" err="1">
                <a:latin typeface="+mn-lt"/>
              </a:rPr>
              <a:t>vd</a:t>
            </a:r>
            <a:r>
              <a:rPr lang="en-US" sz="2400" i="1" dirty="0">
                <a:latin typeface="+mn-lt"/>
              </a:rPr>
              <a:t> số </a:t>
            </a:r>
            <a:r>
              <a:rPr lang="en-US" sz="2400" i="1" dirty="0" err="1">
                <a:latin typeface="+mn-lt"/>
              </a:rPr>
              <a:t>đối</a:t>
            </a:r>
            <a:r>
              <a:rPr lang="en-US" sz="2400" i="1" dirty="0">
                <a:latin typeface="+mn-lt"/>
              </a:rPr>
              <a:t> số – thông báo </a:t>
            </a:r>
            <a:r>
              <a:rPr lang="en-US" sz="2400" i="1" dirty="0" err="1">
                <a:latin typeface="+mn-lt"/>
              </a:rPr>
              <a:t>lỗi</a:t>
            </a:r>
            <a:r>
              <a:rPr lang="en-US" sz="2400" i="1" dirty="0">
                <a:latin typeface="+mn-lt"/>
              </a:rPr>
              <a:t> và </a:t>
            </a:r>
            <a:r>
              <a:rPr lang="en-US" sz="2400" i="1" dirty="0" err="1">
                <a:latin typeface="+mn-lt"/>
              </a:rPr>
              <a:t>hiển</a:t>
            </a:r>
            <a:r>
              <a:rPr lang="en-US" sz="2400" i="1" dirty="0">
                <a:latin typeface="+mn-lt"/>
              </a:rPr>
              <a:t> thị </a:t>
            </a:r>
            <a:r>
              <a:rPr lang="en-US" sz="2400" i="1" dirty="0" err="1">
                <a:latin typeface="+mn-lt"/>
              </a:rPr>
              <a:t>hướng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dẫn</a:t>
            </a:r>
            <a:r>
              <a:rPr lang="en-US" sz="2400" i="1" dirty="0">
                <a:latin typeface="+mn-lt"/>
              </a:rPr>
              <a:t> khi cần..)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8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E20-DB2E-F65B-E682-8B463272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E4324-CAE0-8AB0-5301-00371A07E0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2: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nhận</a:t>
            </a:r>
            <a:r>
              <a:rPr lang="en-US" sz="2400" dirty="0">
                <a:latin typeface="+mn-lt"/>
              </a:rPr>
              <a:t> tên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ở </a:t>
            </a:r>
            <a:r>
              <a:rPr lang="en-US" sz="2400" dirty="0" err="1">
                <a:latin typeface="+mn-lt"/>
              </a:rPr>
              <a:t>đối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đó </a:t>
            </a:r>
            <a:r>
              <a:rPr lang="en-US" sz="2400" dirty="0" err="1">
                <a:latin typeface="+mn-lt"/>
              </a:rPr>
              <a:t>tiến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của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vào cuối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nhất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Giả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cả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đều </a:t>
            </a:r>
            <a:r>
              <a:rPr lang="en-US" sz="2400" dirty="0" err="1">
                <a:latin typeface="+mn-lt"/>
              </a:rPr>
              <a:t>tồn</a:t>
            </a:r>
            <a:r>
              <a:rPr lang="en-US" sz="2400" dirty="0">
                <a:latin typeface="+mn-lt"/>
              </a:rPr>
              <a:t> tại.</a:t>
            </a:r>
          </a:p>
          <a:p>
            <a:pPr>
              <a:defRPr/>
            </a:pPr>
            <a:r>
              <a:rPr lang="en-US" sz="2400" dirty="0" err="1">
                <a:latin typeface="+mn-lt"/>
              </a:rPr>
              <a:t>Cú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: </a:t>
            </a:r>
          </a:p>
          <a:p>
            <a:pPr lvl="1">
              <a:defRPr/>
            </a:pPr>
            <a:r>
              <a:rPr lang="en-US" sz="2400" dirty="0" err="1">
                <a:latin typeface="+mn-lt"/>
              </a:rPr>
              <a:t>apd</a:t>
            </a:r>
            <a:r>
              <a:rPr lang="en-US" sz="2400" dirty="0">
                <a:latin typeface="+mn-lt"/>
              </a:rPr>
              <a:t> &lt;file1&gt; &lt;file2&gt;</a:t>
            </a:r>
          </a:p>
          <a:p>
            <a:pPr marL="342900" lvl="1" indent="-342900">
              <a:buFontTx/>
              <a:buChar char="•"/>
              <a:defRPr/>
            </a:pPr>
            <a:endParaRPr lang="en-US" sz="2400" dirty="0">
              <a:latin typeface="+mn-lt"/>
            </a:endParaRPr>
          </a:p>
          <a:p>
            <a:r>
              <a:rPr lang="en-US" sz="2400" i="1" dirty="0">
                <a:latin typeface="+mn-lt"/>
              </a:rPr>
              <a:t>Chú ý: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Chương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trình</a:t>
            </a:r>
            <a:r>
              <a:rPr lang="en-US" sz="2400" i="1" dirty="0">
                <a:latin typeface="+mn-lt"/>
              </a:rPr>
              <a:t> phải </a:t>
            </a:r>
            <a:r>
              <a:rPr lang="en-US" sz="2400" i="1" dirty="0" err="1">
                <a:latin typeface="+mn-lt"/>
              </a:rPr>
              <a:t>kiểm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tra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cú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pháp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sử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dụng</a:t>
            </a:r>
            <a:r>
              <a:rPr lang="en-US" sz="2400" i="1" dirty="0">
                <a:latin typeface="+mn-lt"/>
              </a:rPr>
              <a:t> (</a:t>
            </a:r>
            <a:r>
              <a:rPr lang="en-US" sz="2400" i="1" dirty="0" err="1">
                <a:latin typeface="+mn-lt"/>
              </a:rPr>
              <a:t>vd</a:t>
            </a:r>
            <a:r>
              <a:rPr lang="en-US" sz="2400" i="1" dirty="0">
                <a:latin typeface="+mn-lt"/>
              </a:rPr>
              <a:t> số </a:t>
            </a:r>
            <a:r>
              <a:rPr lang="en-US" sz="2400" i="1" dirty="0" err="1">
                <a:latin typeface="+mn-lt"/>
              </a:rPr>
              <a:t>đối</a:t>
            </a:r>
            <a:r>
              <a:rPr lang="en-US" sz="2400" i="1" dirty="0">
                <a:latin typeface="+mn-lt"/>
              </a:rPr>
              <a:t> số – thông báo </a:t>
            </a:r>
            <a:r>
              <a:rPr lang="en-US" sz="2400" i="1" dirty="0" err="1">
                <a:latin typeface="+mn-lt"/>
              </a:rPr>
              <a:t>lỗi</a:t>
            </a:r>
            <a:r>
              <a:rPr lang="en-US" sz="2400" i="1" dirty="0">
                <a:latin typeface="+mn-lt"/>
              </a:rPr>
              <a:t> và </a:t>
            </a:r>
            <a:r>
              <a:rPr lang="en-US" sz="2400" i="1" dirty="0" err="1">
                <a:latin typeface="+mn-lt"/>
              </a:rPr>
              <a:t>hiển</a:t>
            </a:r>
            <a:r>
              <a:rPr lang="en-US" sz="2400" i="1" dirty="0">
                <a:latin typeface="+mn-lt"/>
              </a:rPr>
              <a:t> thị </a:t>
            </a:r>
            <a:r>
              <a:rPr lang="en-US" sz="2400" i="1" dirty="0" err="1">
                <a:latin typeface="+mn-lt"/>
              </a:rPr>
              <a:t>hướng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dẫn</a:t>
            </a:r>
            <a:r>
              <a:rPr lang="en-US" sz="2400" i="1" dirty="0">
                <a:latin typeface="+mn-lt"/>
              </a:rPr>
              <a:t> khi cần..)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03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DF798-4099-C302-4BD5-A74CCD8CA6F8}"/>
              </a:ext>
            </a:extLst>
          </p:cNvPr>
          <p:cNvSpPr txBox="1"/>
          <p:nvPr/>
        </p:nvSpPr>
        <p:spPr>
          <a:xfrm>
            <a:off x="1216152" y="2697480"/>
            <a:ext cx="4439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File – </a:t>
            </a:r>
            <a:r>
              <a:rPr lang="en-US" sz="6600" dirty="0" err="1"/>
              <a:t>tệp</a:t>
            </a:r>
            <a:r>
              <a:rPr lang="en-US" sz="6600" dirty="0"/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136293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3F70-525B-CEB2-375D-D8654595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3A1E9-DFF1-5F61-622D-11CFC273DB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3.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có tên </a:t>
            </a:r>
            <a:r>
              <a:rPr lang="en-US" sz="2400" dirty="0" err="1">
                <a:latin typeface="+mn-lt"/>
              </a:rPr>
              <a:t>uconvert</a:t>
            </a:r>
            <a:r>
              <a:rPr lang="en-US" sz="2400" dirty="0">
                <a:latin typeface="+mn-lt"/>
              </a:rPr>
              <a:t> có </a:t>
            </a:r>
            <a:r>
              <a:rPr lang="en-US" sz="2400" dirty="0" err="1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chuyển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tất</a:t>
            </a:r>
            <a:r>
              <a:rPr lang="en-US" sz="2400" dirty="0">
                <a:latin typeface="+mn-lt"/>
              </a:rPr>
              <a:t> cả các </a:t>
            </a:r>
            <a:r>
              <a:rPr lang="en-US" sz="2400" dirty="0" err="1">
                <a:latin typeface="+mn-lt"/>
              </a:rPr>
              <a:t>chữ</a:t>
            </a:r>
            <a:r>
              <a:rPr lang="en-US" sz="2400" dirty="0">
                <a:latin typeface="+mn-lt"/>
              </a:rPr>
              <a:t> cái trong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thể (được cung cấp trong </a:t>
            </a:r>
            <a:r>
              <a:rPr lang="en-US" sz="2400" dirty="0" err="1">
                <a:latin typeface="+mn-lt"/>
              </a:rPr>
              <a:t>đối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thành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hoa</a:t>
            </a:r>
            <a:r>
              <a:rPr lang="en-US" sz="2400" dirty="0">
                <a:latin typeface="+mn-lt"/>
              </a:rPr>
              <a:t> và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lại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mới vào </a:t>
            </a:r>
            <a:r>
              <a:rPr lang="en-US" sz="2400" dirty="0" err="1">
                <a:latin typeface="+mn-lt"/>
              </a:rPr>
              <a:t>chính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đó.</a:t>
            </a:r>
          </a:p>
          <a:p>
            <a:r>
              <a:rPr lang="en-US" sz="2400" dirty="0" err="1">
                <a:latin typeface="+mn-lt"/>
              </a:rPr>
              <a:t>Cú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pháp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uconvert</a:t>
            </a:r>
            <a:r>
              <a:rPr lang="en-US" sz="2400" dirty="0">
                <a:latin typeface="+mn-lt"/>
              </a:rPr>
              <a:t> tata.txt</a:t>
            </a:r>
          </a:p>
          <a:p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</a:t>
            </a:r>
          </a:p>
          <a:p>
            <a:pPr lvl="1"/>
            <a:r>
              <a:rPr lang="en-US" sz="2400" dirty="0">
                <a:latin typeface="+mn-lt"/>
              </a:rPr>
              <a:t>File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tata.txt: </a:t>
            </a:r>
            <a:r>
              <a:rPr lang="en-US" sz="2400" dirty="0" err="1">
                <a:latin typeface="+mn-lt"/>
              </a:rPr>
              <a:t>helloworld</a:t>
            </a:r>
            <a:r>
              <a:rPr lang="en-US" sz="2400" dirty="0">
                <a:latin typeface="+mn-lt"/>
              </a:rPr>
              <a:t> </a:t>
            </a:r>
          </a:p>
          <a:p>
            <a:pPr lvl="1"/>
            <a:r>
              <a:rPr lang="en-US" sz="2400" dirty="0" err="1">
                <a:latin typeface="+mn-lt"/>
                <a:sym typeface="Wingdings" pitchFamily="2" charset="2"/>
              </a:rPr>
              <a:t>Nội</a:t>
            </a:r>
            <a:r>
              <a:rPr lang="en-US" sz="2400" dirty="0">
                <a:latin typeface="+mn-lt"/>
                <a:sym typeface="Wingdings" pitchFamily="2" charset="2"/>
              </a:rPr>
              <a:t> dung tata.txt </a:t>
            </a:r>
            <a:r>
              <a:rPr lang="en-US" sz="2400" dirty="0" err="1">
                <a:latin typeface="+mn-lt"/>
                <a:sym typeface="Wingdings" pitchFamily="2" charset="2"/>
              </a:rPr>
              <a:t>sau</a:t>
            </a:r>
            <a:r>
              <a:rPr lang="en-US" sz="2400" dirty="0">
                <a:latin typeface="+mn-lt"/>
                <a:sym typeface="Wingdings" pitchFamily="2" charset="2"/>
              </a:rPr>
              <a:t> khi chạy </a:t>
            </a:r>
            <a:r>
              <a:rPr lang="en-US" sz="2400" dirty="0" err="1">
                <a:latin typeface="+mn-lt"/>
                <a:sym typeface="Wingdings" pitchFamily="2" charset="2"/>
              </a:rPr>
              <a:t>chương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trình</a:t>
            </a:r>
            <a:r>
              <a:rPr lang="en-US" sz="2400" dirty="0">
                <a:latin typeface="+mn-lt"/>
                <a:sym typeface="Wingdings" pitchFamily="2" charset="2"/>
              </a:rPr>
              <a:t> : HELLOWORD.</a:t>
            </a:r>
            <a:r>
              <a:rPr lang="en-US" sz="2400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53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3E0C-8453-E3E9-704C-C73F6CBE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3C07-16CE-46E5-2C9C-AEA7CF94B2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4. Viết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có thể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cùng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lúc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hóa</a:t>
            </a:r>
            <a:r>
              <a:rPr lang="en-US" sz="2400" dirty="0">
                <a:latin typeface="+mn-lt"/>
              </a:rPr>
              <a:t> và </a:t>
            </a:r>
            <a:r>
              <a:rPr lang="en-US" sz="2400" dirty="0" err="1">
                <a:latin typeface="+mn-lt"/>
              </a:rPr>
              <a:t>giải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Caesar (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hóa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cộng</a:t>
            </a:r>
            <a:r>
              <a:rPr lang="en-US" sz="2400" dirty="0">
                <a:latin typeface="+mn-lt"/>
              </a:rPr>
              <a:t>) như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đối</a:t>
            </a:r>
            <a:r>
              <a:rPr lang="en-US" sz="2400" dirty="0">
                <a:latin typeface="+mn-lt"/>
              </a:rPr>
              <a:t> số:</a:t>
            </a:r>
          </a:p>
          <a:p>
            <a:pPr lvl="1"/>
            <a:r>
              <a:rPr lang="en-US" sz="2400" dirty="0">
                <a:latin typeface="+mn-lt"/>
              </a:rPr>
              <a:t>&lt;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&gt; &lt;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chuyển</a:t>
            </a:r>
            <a:r>
              <a:rPr lang="en-US" sz="2400" dirty="0">
                <a:latin typeface="+mn-lt"/>
              </a:rPr>
              <a:t>&gt; &lt;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đích</a:t>
            </a:r>
            <a:r>
              <a:rPr lang="en-US" sz="2400" dirty="0">
                <a:latin typeface="+mn-lt"/>
              </a:rPr>
              <a:t>&gt;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Khi cần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hóa</a:t>
            </a:r>
            <a:r>
              <a:rPr lang="en-US" sz="2400" dirty="0">
                <a:latin typeface="+mn-lt"/>
              </a:rPr>
              <a:t>, chạy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với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dịch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chuyển</a:t>
            </a:r>
            <a:r>
              <a:rPr lang="en-US" sz="2400" dirty="0">
                <a:latin typeface="+mn-lt"/>
              </a:rPr>
              <a:t> (offset) n là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nguyên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dương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thế mỗi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trong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bởi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đứng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nó n vị </a:t>
            </a:r>
            <a:r>
              <a:rPr lang="en-US" sz="2400" dirty="0" err="1">
                <a:latin typeface="+mn-lt"/>
              </a:rPr>
              <a:t>trí</a:t>
            </a:r>
            <a:r>
              <a:rPr lang="en-US" sz="2400" dirty="0">
                <a:latin typeface="+mn-lt"/>
              </a:rPr>
              <a:t> trong bảng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ASCII. </a:t>
            </a: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với offset =3 thì A</a:t>
            </a:r>
            <a:r>
              <a:rPr lang="en-US" sz="2400" dirty="0">
                <a:latin typeface="+mn-lt"/>
                <a:sym typeface="Wingdings" pitchFamily="2" charset="2"/>
              </a:rPr>
              <a:t>D, B 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  <a:sym typeface="Wingdings" pitchFamily="2" charset="2"/>
              </a:rPr>
              <a:t>Khi </a:t>
            </a:r>
            <a:r>
              <a:rPr lang="en-US" sz="2400" dirty="0" err="1">
                <a:latin typeface="+mn-lt"/>
                <a:sym typeface="Wingdings" pitchFamily="2" charset="2"/>
              </a:rPr>
              <a:t>giải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mã</a:t>
            </a:r>
            <a:r>
              <a:rPr lang="en-US" sz="2400" dirty="0">
                <a:latin typeface="+mn-lt"/>
                <a:sym typeface="Wingdings" pitchFamily="2" charset="2"/>
              </a:rPr>
              <a:t>, chạy </a:t>
            </a:r>
            <a:r>
              <a:rPr lang="en-US" sz="2400" dirty="0" err="1">
                <a:latin typeface="+mn-lt"/>
                <a:sym typeface="Wingdings" pitchFamily="2" charset="2"/>
              </a:rPr>
              <a:t>chương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trình</a:t>
            </a:r>
            <a:r>
              <a:rPr lang="en-US" sz="2400" dirty="0">
                <a:latin typeface="+mn-lt"/>
                <a:sym typeface="Wingdings" pitchFamily="2" charset="2"/>
              </a:rPr>
              <a:t> với </a:t>
            </a:r>
            <a:r>
              <a:rPr lang="en-US" sz="2400" dirty="0" err="1">
                <a:latin typeface="+mn-lt"/>
                <a:sym typeface="Wingdings" pitchFamily="2" charset="2"/>
              </a:rPr>
              <a:t>đầu</a:t>
            </a:r>
            <a:r>
              <a:rPr lang="en-US" sz="2400" dirty="0">
                <a:latin typeface="+mn-lt"/>
                <a:sym typeface="Wingdings" pitchFamily="2" charset="2"/>
              </a:rPr>
              <a:t> vào là </a:t>
            </a:r>
            <a:r>
              <a:rPr lang="en-US" sz="2400" dirty="0" err="1">
                <a:latin typeface="+mn-lt"/>
                <a:sym typeface="Wingdings" pitchFamily="2" charset="2"/>
              </a:rPr>
              <a:t>tập</a:t>
            </a:r>
            <a:r>
              <a:rPr lang="en-US" sz="2400" dirty="0">
                <a:latin typeface="+mn-lt"/>
                <a:sym typeface="Wingdings" pitchFamily="2" charset="2"/>
              </a:rPr>
              <a:t> tin </a:t>
            </a:r>
            <a:r>
              <a:rPr lang="en-US" sz="2400" dirty="0" err="1">
                <a:latin typeface="+mn-lt"/>
                <a:sym typeface="Wingdings" pitchFamily="2" charset="2"/>
              </a:rPr>
              <a:t>mã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hóa</a:t>
            </a:r>
            <a:r>
              <a:rPr lang="en-US" sz="2400" dirty="0">
                <a:latin typeface="+mn-lt"/>
                <a:sym typeface="Wingdings" pitchFamily="2" charset="2"/>
              </a:rPr>
              <a:t> và giá </a:t>
            </a:r>
            <a:r>
              <a:rPr lang="en-US" sz="2400" dirty="0" err="1">
                <a:latin typeface="+mn-lt"/>
                <a:sym typeface="Wingdings" pitchFamily="2" charset="2"/>
              </a:rPr>
              <a:t>trị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độ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dịch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chuyển</a:t>
            </a:r>
            <a:r>
              <a:rPr lang="en-US" sz="2400" dirty="0">
                <a:latin typeface="+mn-lt"/>
                <a:sym typeface="Wingdings" pitchFamily="2" charset="2"/>
              </a:rPr>
              <a:t> là số </a:t>
            </a:r>
            <a:r>
              <a:rPr lang="en-US" sz="2400" dirty="0" err="1">
                <a:latin typeface="+mn-lt"/>
                <a:sym typeface="Wingdings" pitchFamily="2" charset="2"/>
              </a:rPr>
              <a:t>âm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tương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ứng</a:t>
            </a:r>
            <a:r>
              <a:rPr lang="en-US" sz="2400" dirty="0">
                <a:latin typeface="+mn-lt"/>
                <a:sym typeface="Wingdings" pitchFamily="2" charset="2"/>
              </a:rPr>
              <a:t> (VD offset = -3)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  <a:sym typeface="Wingdings" pitchFamily="2" charset="2"/>
              </a:rPr>
              <a:t>Chức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năng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nâng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cao</a:t>
            </a:r>
            <a:r>
              <a:rPr lang="en-US" sz="2400" dirty="0">
                <a:latin typeface="+mn-lt"/>
                <a:sym typeface="Wingdings" pitchFamily="2" charset="2"/>
              </a:rPr>
              <a:t> (</a:t>
            </a:r>
            <a:r>
              <a:rPr lang="en-US" sz="2400" dirty="0" err="1">
                <a:latin typeface="+mn-lt"/>
                <a:sym typeface="Wingdings" pitchFamily="2" charset="2"/>
              </a:rPr>
              <a:t>tùy</a:t>
            </a:r>
            <a:r>
              <a:rPr lang="en-US" sz="2400" dirty="0">
                <a:latin typeface="+mn-lt"/>
                <a:sym typeface="Wingdings" pitchFamily="2" charset="2"/>
              </a:rPr>
              <a:t> chọn):  Với các </a:t>
            </a:r>
            <a:r>
              <a:rPr lang="en-US" sz="2400" dirty="0" err="1">
                <a:latin typeface="+mn-lt"/>
                <a:sym typeface="Wingdings" pitchFamily="2" charset="2"/>
              </a:rPr>
              <a:t>ký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tự</a:t>
            </a:r>
            <a:r>
              <a:rPr lang="en-US" sz="2400" dirty="0">
                <a:latin typeface="+mn-lt"/>
                <a:sym typeface="Wingdings" pitchFamily="2" charset="2"/>
              </a:rPr>
              <a:t> là </a:t>
            </a:r>
            <a:r>
              <a:rPr lang="en-US" sz="2400" dirty="0" err="1">
                <a:latin typeface="+mn-lt"/>
                <a:sym typeface="Wingdings" pitchFamily="2" charset="2"/>
              </a:rPr>
              <a:t>chữ</a:t>
            </a:r>
            <a:r>
              <a:rPr lang="en-US" sz="2400" dirty="0">
                <a:latin typeface="+mn-lt"/>
                <a:sym typeface="Wingdings" pitchFamily="2" charset="2"/>
              </a:rPr>
              <a:t> cái </a:t>
            </a:r>
            <a:r>
              <a:rPr lang="en-US" sz="2400" dirty="0" err="1">
                <a:latin typeface="+mn-lt"/>
                <a:sym typeface="Wingdings" pitchFamily="2" charset="2"/>
              </a:rPr>
              <a:t>thực</a:t>
            </a:r>
            <a:r>
              <a:rPr lang="en-US" sz="2400" dirty="0">
                <a:latin typeface="+mn-lt"/>
                <a:sym typeface="Wingdings" pitchFamily="2" charset="2"/>
              </a:rPr>
              <a:t> hiện </a:t>
            </a:r>
            <a:r>
              <a:rPr lang="en-US" sz="2400" dirty="0" err="1">
                <a:latin typeface="+mn-lt"/>
                <a:sym typeface="Wingdings" pitchFamily="2" charset="2"/>
              </a:rPr>
              <a:t>dịch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chuyển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vòng</a:t>
            </a:r>
            <a:r>
              <a:rPr lang="en-US" sz="2400" dirty="0">
                <a:latin typeface="+mn-lt"/>
                <a:sym typeface="Wingdings" pitchFamily="2" charset="2"/>
              </a:rPr>
              <a:t> </a:t>
            </a:r>
            <a:r>
              <a:rPr lang="en-US" sz="2400" dirty="0" err="1">
                <a:latin typeface="+mn-lt"/>
                <a:sym typeface="Wingdings" pitchFamily="2" charset="2"/>
              </a:rPr>
              <a:t>tròn</a:t>
            </a:r>
            <a:r>
              <a:rPr lang="en-US" sz="2400" dirty="0">
                <a:latin typeface="+mn-lt"/>
                <a:sym typeface="Wingdings" pitchFamily="2" charset="2"/>
              </a:rPr>
              <a:t>:  A-&gt; D, ..., Z -&gt; C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817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1A2744-CD33-A1F4-E311-70F4A34AC05E}"/>
              </a:ext>
            </a:extLst>
          </p:cNvPr>
          <p:cNvSpPr txBox="1"/>
          <p:nvPr/>
        </p:nvSpPr>
        <p:spPr>
          <a:xfrm>
            <a:off x="4946904" y="3013501"/>
            <a:ext cx="504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Xử</a:t>
            </a:r>
            <a:r>
              <a:rPr lang="en-US" sz="4800" dirty="0"/>
              <a:t> lý file </a:t>
            </a:r>
            <a:r>
              <a:rPr lang="en-US" sz="4800" dirty="0" err="1"/>
              <a:t>theo</a:t>
            </a:r>
            <a:r>
              <a:rPr lang="en-US" sz="4800" dirty="0"/>
              <a:t> </a:t>
            </a:r>
            <a:r>
              <a:rPr lang="en-US" sz="4800" dirty="0" err="1"/>
              <a:t>dòng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4783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Thao </a:t>
            </a:r>
            <a:r>
              <a:rPr lang="fr-FR" dirty="0" err="1"/>
              <a:t>tác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</a:t>
            </a:r>
            <a:r>
              <a:rPr lang="fr-FR" dirty="0" err="1"/>
              <a:t>theo</a:t>
            </a:r>
            <a:r>
              <a:rPr lang="fr-FR" dirty="0"/>
              <a:t> </a:t>
            </a:r>
            <a:r>
              <a:rPr lang="fr-FR" dirty="0" err="1"/>
              <a:t>dòng</a:t>
            </a:r>
            <a:endParaRPr lang="fr-FR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hai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fgets</a:t>
            </a:r>
            <a:r>
              <a:rPr lang="fr-FR" sz="2400" dirty="0">
                <a:latin typeface="+mn-lt"/>
              </a:rPr>
              <a:t>() and </a:t>
            </a:r>
            <a:r>
              <a:rPr lang="fr-FR" sz="2400" dirty="0" err="1">
                <a:latin typeface="+mn-lt"/>
              </a:rPr>
              <a:t>fputs</a:t>
            </a:r>
            <a:r>
              <a:rPr lang="fr-FR" sz="2400" dirty="0">
                <a:latin typeface="+mn-lt"/>
              </a:rPr>
              <a:t>() </a:t>
            </a:r>
          </a:p>
          <a:p>
            <a:pPr eaLnBrk="1" hangingPunct="1"/>
            <a:r>
              <a:rPr lang="fr-FR" sz="2400" dirty="0">
                <a:latin typeface="+mn-lt"/>
              </a:rPr>
              <a:t>char *</a:t>
            </a:r>
            <a:r>
              <a:rPr lang="fr-FR" sz="2400" dirty="0" err="1">
                <a:latin typeface="+mn-lt"/>
              </a:rPr>
              <a:t>fgets</a:t>
            </a:r>
            <a:r>
              <a:rPr lang="fr-FR" sz="2400" dirty="0">
                <a:latin typeface="+mn-lt"/>
              </a:rPr>
              <a:t>(char *s, </a:t>
            </a:r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n, 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 </a:t>
            </a:r>
          </a:p>
          <a:p>
            <a:pPr lvl="1" eaLnBrk="1" hangingPunct="1"/>
            <a:r>
              <a:rPr lang="fr-FR" sz="2400" dirty="0">
                <a:latin typeface="+mn-lt"/>
              </a:rPr>
              <a:t>s : </a:t>
            </a:r>
            <a:r>
              <a:rPr lang="fr-FR" sz="2400" dirty="0" err="1">
                <a:latin typeface="+mn-lt"/>
              </a:rPr>
              <a:t>tham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ứng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dùng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lưu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dùng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tin.</a:t>
            </a:r>
          </a:p>
          <a:p>
            <a:pPr lvl="1" eaLnBrk="1" hangingPunct="1"/>
            <a:r>
              <a:rPr lang="fr-FR" sz="2400" dirty="0">
                <a:latin typeface="+mn-lt"/>
              </a:rPr>
              <a:t>n : </a:t>
            </a:r>
            <a:r>
              <a:rPr lang="fr-FR" sz="2400" dirty="0" err="1">
                <a:latin typeface="+mn-lt"/>
              </a:rPr>
              <a:t>độ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s – </a:t>
            </a:r>
            <a:r>
              <a:rPr lang="fr-FR" sz="2400" dirty="0" err="1">
                <a:latin typeface="+mn-lt"/>
              </a:rPr>
              <a:t>tính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NULL. </a:t>
            </a:r>
          </a:p>
          <a:p>
            <a:pPr eaLnBrk="1" hangingPunct="1"/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fgets</a:t>
            </a:r>
            <a:r>
              <a:rPr lang="fr-FR" sz="2400" dirty="0">
                <a:latin typeface="+mn-lt"/>
              </a:rPr>
              <a:t>() </a:t>
            </a:r>
            <a:r>
              <a:rPr lang="fr-FR" sz="2400" dirty="0" err="1">
                <a:latin typeface="+mn-lt"/>
              </a:rPr>
              <a:t>dừng</a:t>
            </a:r>
            <a:r>
              <a:rPr lang="fr-FR" sz="2400" dirty="0">
                <a:latin typeface="+mn-lt"/>
              </a:rPr>
              <a:t> khi </a:t>
            </a:r>
            <a:r>
              <a:rPr lang="fr-FR" sz="2400" dirty="0" err="1">
                <a:latin typeface="+mn-lt"/>
              </a:rPr>
              <a:t>thỏa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mãn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điều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được</a:t>
            </a:r>
            <a:r>
              <a:rPr lang="fr-FR" sz="2400" dirty="0">
                <a:latin typeface="+mn-lt"/>
              </a:rPr>
              <a:t> n-1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tin, </a:t>
            </a:r>
            <a:r>
              <a:rPr lang="fr-FR" sz="2400" dirty="0" err="1">
                <a:latin typeface="+mn-lt"/>
              </a:rPr>
              <a:t>gặp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xuống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hoặc</a:t>
            </a:r>
            <a:r>
              <a:rPr lang="fr-FR" sz="2400" dirty="0">
                <a:latin typeface="+mn-lt"/>
              </a:rPr>
              <a:t> EOF. </a:t>
            </a:r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thêm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null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s. </a:t>
            </a:r>
          </a:p>
          <a:p>
            <a:pPr eaLnBrk="1" hangingPunct="1"/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: </a:t>
            </a:r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fputs</a:t>
            </a:r>
            <a:r>
              <a:rPr lang="fr-FR" sz="2400" dirty="0">
                <a:latin typeface="+mn-lt"/>
              </a:rPr>
              <a:t>(</a:t>
            </a:r>
            <a:r>
              <a:rPr lang="fr-FR" sz="2400" dirty="0" err="1">
                <a:latin typeface="+mn-lt"/>
              </a:rPr>
              <a:t>const</a:t>
            </a:r>
            <a:r>
              <a:rPr lang="fr-FR" sz="2400" dirty="0">
                <a:latin typeface="+mn-lt"/>
              </a:rPr>
              <a:t> char *s, 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); </a:t>
            </a:r>
          </a:p>
          <a:p>
            <a:pPr lvl="1"/>
            <a:r>
              <a:rPr lang="fr-FR" sz="2400" dirty="0">
                <a:latin typeface="+mn-lt"/>
              </a:rPr>
              <a:t>s: </a:t>
            </a:r>
            <a:r>
              <a:rPr lang="fr-FR" sz="2400" dirty="0" err="1">
                <a:latin typeface="+mn-lt"/>
              </a:rPr>
              <a:t>Xâu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ra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</a:t>
            </a:r>
          </a:p>
          <a:p>
            <a:pPr lvl="1"/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: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 </a:t>
            </a:r>
          </a:p>
          <a:p>
            <a:pPr eaLnBrk="1" hangingPunct="1"/>
            <a:r>
              <a:rPr lang="fr-FR" sz="2400" dirty="0" err="1">
                <a:latin typeface="+mn-lt"/>
              </a:rPr>
              <a:t>Kết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quả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về</a:t>
            </a:r>
            <a:endParaRPr lang="fr-FR" sz="2400" dirty="0">
              <a:latin typeface="+mn-lt"/>
            </a:endParaRPr>
          </a:p>
          <a:p>
            <a:pPr lvl="1" eaLnBrk="1" hangingPunct="1"/>
            <a:r>
              <a:rPr lang="fr-FR" sz="2400" dirty="0">
                <a:latin typeface="+mn-lt"/>
              </a:rPr>
              <a:t> 0 </a:t>
            </a:r>
            <a:r>
              <a:rPr lang="fr-FR" sz="2400" dirty="0" err="1">
                <a:latin typeface="+mn-lt"/>
              </a:rPr>
              <a:t>nếu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thành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công</a:t>
            </a:r>
            <a:endParaRPr lang="fr-FR" sz="2400" dirty="0">
              <a:latin typeface="+mn-lt"/>
            </a:endParaRPr>
          </a:p>
          <a:p>
            <a:pPr lvl="1" eaLnBrk="1" hangingPunct="1"/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khác</a:t>
            </a:r>
            <a:r>
              <a:rPr lang="fr-FR" sz="2400" dirty="0">
                <a:latin typeface="+mn-lt"/>
              </a:rPr>
              <a:t> 0 </a:t>
            </a:r>
            <a:r>
              <a:rPr lang="fr-FR" sz="2400" dirty="0" err="1">
                <a:latin typeface="+mn-lt"/>
              </a:rPr>
              <a:t>nếu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thất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bại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/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fr-FR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Ví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</a:t>
            </a:r>
            <a:r>
              <a:rPr lang="fr-FR" sz="2400" dirty="0">
                <a:latin typeface="+mn-lt"/>
              </a:rPr>
              <a:t> 1. </a:t>
            </a:r>
            <a:r>
              <a:rPr lang="fr-FR" sz="2400" dirty="0" err="1">
                <a:latin typeface="+mn-lt"/>
              </a:rPr>
              <a:t>Thực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chép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tin, </a:t>
            </a:r>
            <a:r>
              <a:rPr lang="fr-FR" sz="2400" dirty="0" err="1">
                <a:latin typeface="+mn-lt"/>
              </a:rPr>
              <a:t>tuy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nhiên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vì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cặp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fgetc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fputc</a:t>
            </a:r>
            <a:r>
              <a:rPr lang="fr-FR" sz="2400" dirty="0">
                <a:latin typeface="+mn-lt"/>
              </a:rPr>
              <a:t> – ta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cặp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fgets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fputs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mỗi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bản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/>
            <a:endParaRPr lang="fr-FR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75474-093E-C4D7-45A4-D49105CDB25A}"/>
              </a:ext>
            </a:extLst>
          </p:cNvPr>
          <p:cNvSpPr txBox="1"/>
          <p:nvPr/>
        </p:nvSpPr>
        <p:spPr>
          <a:xfrm>
            <a:off x="2617470" y="2551648"/>
            <a:ext cx="7696962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81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fputs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8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2A6-CFF4-D0E4-4288-E959719F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33F3F-3460-DB95-3F5A-3DFC763E94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6B285-54D9-4FB8-88C7-6649CB9CF67A}"/>
              </a:ext>
            </a:extLst>
          </p:cNvPr>
          <p:cNvSpPr txBox="1"/>
          <p:nvPr/>
        </p:nvSpPr>
        <p:spPr>
          <a:xfrm>
            <a:off x="338736" y="959093"/>
            <a:ext cx="11228832" cy="4939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fptr1, * fptr2;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"lab1a.txt"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filename2[] =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"lab1.txt"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((fptr1 =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5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((fptr2 =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(filename2,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5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filename2);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(fptr2);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99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96C5-F29D-9ECD-AE5A-AE5F80DE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9FFA-6A70-A4CA-40D2-637821E6C3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2. Sửa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chép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ở slide trước để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chỉ hiện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màn hình,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đó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thị số các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.</a:t>
            </a:r>
          </a:p>
          <a:p>
            <a:pPr>
              <a:defRPr/>
            </a:pPr>
            <a:r>
              <a:rPr lang="en-US" sz="2400" dirty="0">
                <a:latin typeface="+mn-lt"/>
              </a:rPr>
              <a:t>Minh </a:t>
            </a:r>
            <a:r>
              <a:rPr lang="en-US" sz="2400" dirty="0" err="1">
                <a:latin typeface="+mn-lt"/>
              </a:rPr>
              <a:t>họa</a:t>
            </a:r>
            <a:r>
              <a:rPr lang="en-US" sz="2400" dirty="0">
                <a:latin typeface="+mn-lt"/>
              </a:rPr>
              <a:t> về giao diện của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:</a:t>
            </a:r>
          </a:p>
          <a:p>
            <a:pPr lvl="1">
              <a:buFontTx/>
              <a:buNone/>
              <a:defRPr/>
            </a:pPr>
            <a:r>
              <a:rPr lang="en-US" sz="2400" dirty="0">
                <a:latin typeface="+mn-lt"/>
              </a:rPr>
              <a:t>Reading file Haiku.txt…. done!</a:t>
            </a:r>
          </a:p>
          <a:p>
            <a:pPr lvl="1">
              <a:buFontTx/>
              <a:buNone/>
              <a:defRPr/>
            </a:pPr>
            <a:r>
              <a:rPr lang="en-US" sz="2400" dirty="0">
                <a:latin typeface="+mn-lt"/>
              </a:rPr>
              <a:t>Haiku </a:t>
            </a:r>
            <a:r>
              <a:rPr lang="en-US" sz="2400" dirty="0" err="1">
                <a:latin typeface="+mn-lt"/>
              </a:rPr>
              <a:t>haiku</a:t>
            </a:r>
            <a:endParaRPr lang="en-US" sz="2400" dirty="0">
              <a:latin typeface="+mn-lt"/>
            </a:endParaRPr>
          </a:p>
          <a:p>
            <a:pPr lvl="1">
              <a:buFontTx/>
              <a:buNone/>
              <a:defRPr/>
            </a:pPr>
            <a:r>
              <a:rPr lang="en-US" sz="2400" dirty="0">
                <a:latin typeface="+mn-lt"/>
              </a:rPr>
              <a:t>Tokyo</a:t>
            </a:r>
          </a:p>
          <a:p>
            <a:pPr lvl="1">
              <a:buFontTx/>
              <a:buNone/>
              <a:defRPr/>
            </a:pPr>
            <a:r>
              <a:rPr lang="en-US" sz="2400" dirty="0">
                <a:latin typeface="+mn-lt"/>
              </a:rPr>
              <a:t>Hanoi</a:t>
            </a:r>
          </a:p>
          <a:p>
            <a:pPr lvl="1">
              <a:buFontTx/>
              <a:buNone/>
              <a:defRPr/>
            </a:pPr>
            <a:r>
              <a:rPr lang="en-US" sz="2400" dirty="0">
                <a:latin typeface="+mn-lt"/>
              </a:rPr>
              <a:t>This file has 3 lines.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Sửa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nguồn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LineReadWrite</a:t>
            </a:r>
            <a:r>
              <a:rPr lang="en-US" sz="2400" dirty="0">
                <a:latin typeface="+mn-lt"/>
              </a:rPr>
              <a:t>:</a:t>
            </a:r>
          </a:p>
          <a:p>
            <a:pPr lvl="1"/>
            <a:r>
              <a:rPr lang="en-US" sz="2400" dirty="0" err="1">
                <a:latin typeface="+mn-lt"/>
              </a:rPr>
              <a:t>Loại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bỏ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lệnh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fputs</a:t>
            </a:r>
            <a:endParaRPr lang="en-US" sz="2400" dirty="0">
              <a:latin typeface="+mn-lt"/>
            </a:endParaRPr>
          </a:p>
          <a:p>
            <a:pPr lvl="1"/>
            <a:r>
              <a:rPr lang="en-US" sz="2400" dirty="0" err="1">
                <a:latin typeface="+mn-lt"/>
              </a:rPr>
              <a:t>Tăng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đếm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mỗi lần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.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752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46EB-B404-33A4-5885-DBD5646C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Ví</a:t>
            </a:r>
            <a:r>
              <a:rPr lang="fr-FR" dirty="0"/>
              <a:t> </a:t>
            </a:r>
            <a:r>
              <a:rPr lang="fr-FR" dirty="0" err="1"/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93AE7-2954-32C5-D864-45C2339B26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469E9-0F05-AFEE-AC1D-436533222E14}"/>
              </a:ext>
            </a:extLst>
          </p:cNvPr>
          <p:cNvSpPr txBox="1"/>
          <p:nvPr/>
        </p:nvSpPr>
        <p:spPr>
          <a:xfrm>
            <a:off x="176022" y="971888"/>
            <a:ext cx="6791706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count++;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count;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C7FC2-76D4-D9CF-08FB-ACC397A50E95}"/>
              </a:ext>
            </a:extLst>
          </p:cNvPr>
          <p:cNvSpPr txBox="1"/>
          <p:nvPr/>
        </p:nvSpPr>
        <p:spPr>
          <a:xfrm>
            <a:off x="4243578" y="2513886"/>
            <a:ext cx="7772400" cy="3754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main()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 fptr1;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 = 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filename1[]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"haiku.txt"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(fptr1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(filename1,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"Cannot open %s.\n"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FAIL;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"Reading file % s … done!\n"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filename1);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(fptr2, fptr1);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"The file has % d lines.\n"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c);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(fptr1);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025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C06D-4328-31DF-152E-FD7401DC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Bài</a:t>
            </a:r>
            <a:r>
              <a:rPr lang="fr-FR" dirty="0"/>
              <a:t> </a:t>
            </a:r>
            <a:r>
              <a:rPr lang="fr-FR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46906-0CD1-19EB-D326-C66DFF3438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1. </a:t>
            </a:r>
            <a:r>
              <a:rPr lang="fr-FR" sz="2400" dirty="0" err="1">
                <a:latin typeface="+mn-lt"/>
              </a:rPr>
              <a:t>Viết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mycat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hiển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văn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bản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màn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hình</a:t>
            </a:r>
            <a:r>
              <a:rPr lang="fr-FR" sz="2400" dirty="0">
                <a:latin typeface="+mn-lt"/>
              </a:rPr>
              <a:t>.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hỗ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trợ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hai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cú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pháp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như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:</a:t>
            </a:r>
          </a:p>
          <a:p>
            <a:pPr eaLnBrk="1" hangingPunct="1"/>
            <a:r>
              <a:rPr lang="fr-FR" sz="2400" dirty="0">
                <a:latin typeface="+mn-lt"/>
              </a:rPr>
              <a:t>cat &lt;</a:t>
            </a:r>
            <a:r>
              <a:rPr lang="fr-FR" sz="2400" dirty="0" err="1">
                <a:latin typeface="+mn-lt"/>
              </a:rPr>
              <a:t>filename</a:t>
            </a:r>
            <a:r>
              <a:rPr lang="fr-FR" sz="2400" dirty="0">
                <a:latin typeface="+mn-lt"/>
              </a:rPr>
              <a:t>&gt; : </a:t>
            </a:r>
            <a:r>
              <a:rPr lang="fr-FR" sz="2400" dirty="0" err="1">
                <a:latin typeface="+mn-lt"/>
              </a:rPr>
              <a:t>Hiển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lần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toàn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endParaRPr lang="fr-FR" sz="2400" dirty="0">
              <a:latin typeface="+mn-lt"/>
            </a:endParaRPr>
          </a:p>
          <a:p>
            <a:pPr eaLnBrk="1" hangingPunct="1"/>
            <a:r>
              <a:rPr lang="fr-FR" sz="2400" dirty="0">
                <a:latin typeface="+mn-lt"/>
              </a:rPr>
              <a:t>cat &lt;</a:t>
            </a:r>
            <a:r>
              <a:rPr lang="fr-FR" sz="2400" dirty="0" err="1">
                <a:latin typeface="+mn-lt"/>
              </a:rPr>
              <a:t>filename</a:t>
            </a:r>
            <a:r>
              <a:rPr lang="fr-FR" sz="2400" dirty="0">
                <a:latin typeface="+mn-lt"/>
              </a:rPr>
              <a:t>&gt; -p : </a:t>
            </a:r>
            <a:r>
              <a:rPr lang="fr-FR" sz="2400" dirty="0" err="1">
                <a:latin typeface="+mn-lt"/>
              </a:rPr>
              <a:t>Hiển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theo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trang</a:t>
            </a:r>
            <a:r>
              <a:rPr lang="fr-FR" sz="2400" dirty="0">
                <a:latin typeface="+mn-lt"/>
              </a:rPr>
              <a:t>. </a:t>
            </a:r>
            <a:r>
              <a:rPr lang="fr-FR" sz="2400" dirty="0" err="1">
                <a:latin typeface="+mn-lt"/>
              </a:rPr>
              <a:t>Người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dùng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chạm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phím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xem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trang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tiếp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theo</a:t>
            </a:r>
            <a:r>
              <a:rPr lang="fr-FR" sz="2400" dirty="0">
                <a:latin typeface="+mn-lt"/>
              </a:rPr>
              <a:t>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2. </a:t>
            </a:r>
            <a:r>
              <a:rPr lang="fr-FR" sz="2400" dirty="0" err="1">
                <a:latin typeface="+mn-lt"/>
              </a:rPr>
              <a:t>Viết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nhận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lệnh</a:t>
            </a:r>
            <a:r>
              <a:rPr lang="fr-FR" sz="2400" dirty="0">
                <a:latin typeface="+mn-lt"/>
              </a:rPr>
              <a:t> là </a:t>
            </a:r>
            <a:r>
              <a:rPr lang="fr-FR" sz="2400" dirty="0" err="1">
                <a:latin typeface="+mn-lt"/>
              </a:rPr>
              <a:t>đường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dẫn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đến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văn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bản</a:t>
            </a:r>
            <a:r>
              <a:rPr lang="fr-FR" sz="2400" dirty="0">
                <a:latin typeface="+mn-lt"/>
              </a:rPr>
              <a:t> (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dưới</a:t>
            </a:r>
            <a:r>
              <a:rPr lang="fr-FR" sz="2400" dirty="0">
                <a:latin typeface="+mn-lt"/>
              </a:rPr>
              <a:t> 80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). </a:t>
            </a:r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thêm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cuối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nói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chứa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đầu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tiên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của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dòng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file ban </a:t>
            </a:r>
            <a:r>
              <a:rPr lang="fr-FR" sz="2400" dirty="0" err="1">
                <a:latin typeface="+mn-lt"/>
              </a:rPr>
              <a:t>đầu</a:t>
            </a:r>
            <a:r>
              <a:rPr lang="fr-FR" sz="2400" dirty="0">
                <a:latin typeface="+mn-lt"/>
              </a:rPr>
              <a:t>.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600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A0D1E-0221-9541-4DF1-8BBB9B1883AB}"/>
              </a:ext>
            </a:extLst>
          </p:cNvPr>
          <p:cNvSpPr txBox="1"/>
          <p:nvPr/>
        </p:nvSpPr>
        <p:spPr>
          <a:xfrm>
            <a:off x="4636008" y="3075057"/>
            <a:ext cx="7046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ghi</a:t>
            </a:r>
            <a:r>
              <a:rPr lang="en-US" sz="4000" dirty="0"/>
              <a:t> file </a:t>
            </a:r>
            <a:r>
              <a:rPr lang="en-US" sz="4000" dirty="0" err="1"/>
              <a:t>văn</a:t>
            </a:r>
            <a:r>
              <a:rPr lang="en-US" sz="4000" dirty="0"/>
              <a:t> </a:t>
            </a:r>
            <a:r>
              <a:rPr lang="en-US" sz="4000" dirty="0" err="1"/>
              <a:t>bản</a:t>
            </a:r>
            <a:r>
              <a:rPr lang="en-US" sz="4000" dirty="0"/>
              <a:t> có định dạng</a:t>
            </a:r>
          </a:p>
        </p:txBody>
      </p:sp>
    </p:spTree>
    <p:extLst>
      <p:ext uri="{BB962C8B-B14F-4D97-AF65-F5344CB8AC3E}">
        <p14:creationId xmlns:p14="http://schemas.microsoft.com/office/powerpoint/2010/main" val="205462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A4AF-B4E5-77C7-7960-A3E3D31D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9069-424E-D910-3B80-97C2C6777C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99616"/>
            <a:ext cx="11514528" cy="4468352"/>
          </a:xfrm>
        </p:spPr>
        <p:txBody>
          <a:bodyPr/>
          <a:lstStyle/>
          <a:p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cơ </a:t>
            </a:r>
            <a:r>
              <a:rPr lang="en-US" dirty="0" err="1"/>
              <a:t>bản</a:t>
            </a:r>
            <a:endParaRPr lang="en-US" dirty="0"/>
          </a:p>
          <a:p>
            <a:r>
              <a:rPr lang="en-US" dirty="0" err="1"/>
              <a:t>Đóng</a:t>
            </a:r>
            <a:r>
              <a:rPr lang="en-US" dirty="0"/>
              <a:t> và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tệp</a:t>
            </a:r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số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với </a:t>
            </a:r>
            <a:r>
              <a:rPr lang="en-US" dirty="0" err="1"/>
              <a:t>tệp</a:t>
            </a:r>
            <a:endParaRPr lang="en-US" dirty="0"/>
          </a:p>
          <a:p>
            <a:r>
              <a:rPr lang="en-US" dirty="0" err="1"/>
              <a:t>Xử</a:t>
            </a:r>
            <a:r>
              <a:rPr lang="en-US" dirty="0"/>
              <a:t> lý file </a:t>
            </a:r>
            <a:r>
              <a:rPr lang="en-US" dirty="0" err="1"/>
              <a:t>theo</a:t>
            </a:r>
            <a:r>
              <a:rPr lang="en-US" dirty="0"/>
              <a:t> từng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r>
              <a:rPr lang="en-US" dirty="0" err="1"/>
              <a:t>Xử</a:t>
            </a:r>
            <a:r>
              <a:rPr lang="en-US" dirty="0"/>
              <a:t> lý file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US" dirty="0"/>
          </a:p>
          <a:p>
            <a:r>
              <a:rPr lang="en-US" dirty="0" err="1"/>
              <a:t>Đọc</a:t>
            </a:r>
            <a:r>
              <a:rPr lang="en-US" dirty="0"/>
              <a:t>/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định dạng</a:t>
            </a:r>
          </a:p>
        </p:txBody>
      </p:sp>
    </p:spTree>
    <p:extLst>
      <p:ext uri="{BB962C8B-B14F-4D97-AF65-F5344CB8AC3E}">
        <p14:creationId xmlns:p14="http://schemas.microsoft.com/office/powerpoint/2010/main" val="4206159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err="1"/>
              <a:t>Đọc</a:t>
            </a:r>
            <a:r>
              <a:rPr lang="en-US" sz="2800" dirty="0"/>
              <a:t> </a:t>
            </a:r>
            <a:r>
              <a:rPr lang="en-US" sz="2800" dirty="0" err="1"/>
              <a:t>ghi</a:t>
            </a:r>
            <a:r>
              <a:rPr lang="en-US" sz="2800" dirty="0"/>
              <a:t> file </a:t>
            </a:r>
            <a:r>
              <a:rPr lang="en-US" sz="2800" dirty="0" err="1"/>
              <a:t>văn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 có định dạng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sz="2400" dirty="0" err="1">
                <a:latin typeface="+mn-lt"/>
              </a:rPr>
              <a:t>Đây</a:t>
            </a:r>
            <a:r>
              <a:rPr lang="fr-FR" sz="2400" dirty="0">
                <a:latin typeface="+mn-lt"/>
              </a:rPr>
              <a:t> là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hữu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ích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xử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cấu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trúc</a:t>
            </a:r>
            <a:r>
              <a:rPr lang="fr-FR" sz="2400" dirty="0">
                <a:latin typeface="+mn-lt"/>
              </a:rPr>
              <a:t> (</a:t>
            </a:r>
            <a:r>
              <a:rPr lang="fr-FR" sz="2400" dirty="0" err="1">
                <a:latin typeface="+mn-lt"/>
              </a:rPr>
              <a:t>thuộc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kiểu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nhau</a:t>
            </a:r>
            <a:r>
              <a:rPr lang="fr-FR" sz="2400" dirty="0">
                <a:latin typeface="+mn-lt"/>
              </a:rPr>
              <a:t>)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bản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/>
            <a:endParaRPr lang="fr-FR" sz="2400" dirty="0">
              <a:latin typeface="+mn-lt"/>
            </a:endParaRPr>
          </a:p>
          <a:p>
            <a:pPr eaLnBrk="1" hangingPunct="1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fscanf</a:t>
            </a:r>
            <a:r>
              <a:rPr lang="fr-FR" sz="2400" dirty="0">
                <a:latin typeface="+mn-lt"/>
              </a:rPr>
              <a:t>( 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const</a:t>
            </a:r>
            <a:r>
              <a:rPr lang="fr-FR" sz="2400" dirty="0">
                <a:latin typeface="+mn-lt"/>
              </a:rPr>
              <a:t> char *format, ...); </a:t>
            </a:r>
          </a:p>
          <a:p>
            <a:pPr lvl="1" eaLnBrk="1" hangingPunct="1"/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fscanf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hoạt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động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scanf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điểm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biệt</a:t>
            </a:r>
            <a:r>
              <a:rPr lang="fr-FR" sz="2400" dirty="0">
                <a:latin typeface="+mn-lt"/>
              </a:rPr>
              <a:t> là </a:t>
            </a:r>
            <a:r>
              <a:rPr lang="fr-FR" sz="2400" dirty="0" err="1">
                <a:latin typeface="+mn-lt"/>
              </a:rPr>
              <a:t>nó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(</a:t>
            </a:r>
            <a:r>
              <a:rPr lang="fr-FR" sz="2400" dirty="0" err="1">
                <a:latin typeface="+mn-lt"/>
              </a:rPr>
              <a:t>đại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bởi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file) </a:t>
            </a:r>
            <a:r>
              <a:rPr lang="fr-FR" sz="2400" dirty="0" err="1">
                <a:latin typeface="+mn-lt"/>
              </a:rPr>
              <a:t>để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vào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biến</a:t>
            </a:r>
            <a:r>
              <a:rPr lang="fr-FR" sz="2400" dirty="0">
                <a:latin typeface="+mn-lt"/>
              </a:rPr>
              <a:t>.</a:t>
            </a:r>
          </a:p>
          <a:p>
            <a:pPr eaLnBrk="1" hangingPunct="1"/>
            <a:endParaRPr lang="fr-FR" sz="2400" dirty="0">
              <a:latin typeface="+mn-lt"/>
            </a:endParaRPr>
          </a:p>
          <a:p>
            <a:pPr eaLnBrk="1" hangingPunct="1"/>
            <a:r>
              <a:rPr lang="fr-FR" sz="2400" dirty="0" err="1">
                <a:latin typeface="+mn-lt"/>
              </a:rPr>
              <a:t>int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fprintf</a:t>
            </a:r>
            <a:r>
              <a:rPr lang="fr-FR" sz="2400" dirty="0">
                <a:latin typeface="+mn-lt"/>
              </a:rPr>
              <a:t>(FILE *</a:t>
            </a:r>
            <a:r>
              <a:rPr lang="fr-FR" sz="2400" dirty="0" err="1">
                <a:latin typeface="+mn-lt"/>
              </a:rPr>
              <a:t>stream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const</a:t>
            </a:r>
            <a:r>
              <a:rPr lang="fr-FR" sz="2400" dirty="0">
                <a:latin typeface="+mn-lt"/>
              </a:rPr>
              <a:t> char *format, ...); </a:t>
            </a:r>
          </a:p>
          <a:p>
            <a:pPr lvl="1" eaLnBrk="1" hangingPunct="1"/>
            <a:r>
              <a:rPr lang="fr-FR" sz="2400" dirty="0" err="1">
                <a:latin typeface="+mn-lt"/>
              </a:rPr>
              <a:t>Tương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tự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như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printf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nhưng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vì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đưa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ra </a:t>
            </a:r>
            <a:r>
              <a:rPr lang="fr-FR" sz="2400" dirty="0" err="1">
                <a:latin typeface="+mn-lt"/>
              </a:rPr>
              <a:t>màn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thì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nội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dung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r>
              <a:rPr lang="fr-FR" sz="2400" dirty="0">
                <a:latin typeface="+mn-lt"/>
              </a:rPr>
              <a:t> ra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(</a:t>
            </a:r>
            <a:r>
              <a:rPr lang="fr-FR" sz="2400" dirty="0" err="1">
                <a:latin typeface="+mn-lt"/>
              </a:rPr>
              <a:t>đại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diện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bởi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file).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C48A-39BF-9B1B-2022-81203462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1A3EF-B0C7-3FA1-3DA9-B65EA7E299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 1. 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từng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từ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tin,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đó tính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trên mỗi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và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mới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định dạng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: &lt;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&gt; &lt;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&gt;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r>
              <a:rPr lang="en-US" sz="2400" dirty="0">
                <a:latin typeface="+mn-lt"/>
              </a:rPr>
              <a:t>, với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trong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đầu</a:t>
            </a:r>
            <a:r>
              <a:rPr lang="en-US" sz="2400" dirty="0">
                <a:latin typeface="+mn-lt"/>
              </a:rPr>
              <a:t> vào:</a:t>
            </a:r>
          </a:p>
          <a:p>
            <a:pPr lvl="1">
              <a:buNone/>
            </a:pPr>
            <a:r>
              <a:rPr lang="en-US" sz="2200" dirty="0">
                <a:latin typeface="+mn-lt"/>
              </a:rPr>
              <a:t>	</a:t>
            </a:r>
            <a:r>
              <a:rPr lang="en-US" sz="2200" i="1" dirty="0">
                <a:latin typeface="+mn-lt"/>
              </a:rPr>
              <a:t>The quick brown fox jumps over the lazy dog.</a:t>
            </a:r>
          </a:p>
          <a:p>
            <a:pPr lvl="1">
              <a:buNone/>
            </a:pPr>
            <a:r>
              <a:rPr lang="en-US" sz="2200" dirty="0">
                <a:latin typeface="+mn-lt"/>
              </a:rPr>
              <a:t>	trong </a:t>
            </a:r>
            <a:r>
              <a:rPr lang="en-US" sz="2200" dirty="0" err="1">
                <a:latin typeface="+mn-lt"/>
              </a:rPr>
              <a:t>tập</a:t>
            </a:r>
            <a:r>
              <a:rPr lang="en-US" sz="2200" dirty="0">
                <a:latin typeface="+mn-lt"/>
              </a:rPr>
              <a:t> tin </a:t>
            </a:r>
            <a:r>
              <a:rPr lang="en-US" sz="2200" dirty="0" err="1">
                <a:latin typeface="+mn-lt"/>
              </a:rPr>
              <a:t>đầu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ra</a:t>
            </a:r>
            <a:r>
              <a:rPr lang="en-US" sz="2200" dirty="0">
                <a:latin typeface="+mn-lt"/>
              </a:rPr>
              <a:t> ở </a:t>
            </a:r>
            <a:r>
              <a:rPr lang="en-US" sz="2200" dirty="0" err="1">
                <a:latin typeface="+mn-lt"/>
              </a:rPr>
              <a:t>dòng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tương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ứng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sẽ</a:t>
            </a:r>
            <a:r>
              <a:rPr lang="en-US" sz="2200" dirty="0">
                <a:latin typeface="+mn-lt"/>
              </a:rPr>
              <a:t> là:</a:t>
            </a:r>
          </a:p>
          <a:p>
            <a:pPr lvl="1">
              <a:buNone/>
            </a:pPr>
            <a:r>
              <a:rPr lang="en-US" sz="2200" dirty="0">
                <a:latin typeface="+mn-lt"/>
              </a:rPr>
              <a:t>	</a:t>
            </a:r>
            <a:r>
              <a:rPr lang="en-US" sz="2200" i="1" dirty="0">
                <a:solidFill>
                  <a:srgbClr val="00B050"/>
                </a:solidFill>
                <a:latin typeface="+mn-lt"/>
              </a:rPr>
              <a:t>44</a:t>
            </a:r>
            <a:r>
              <a:rPr lang="en-US" sz="2200" i="1" dirty="0">
                <a:latin typeface="+mn-lt"/>
              </a:rPr>
              <a:t> The quick brown fox jumps over the lazy dog.</a:t>
            </a:r>
            <a:endParaRPr lang="fr-FR" sz="2200" i="1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A50C8-AE51-412E-9409-E4216AAB84CC}"/>
              </a:ext>
            </a:extLst>
          </p:cNvPr>
          <p:cNvSpPr txBox="1"/>
          <p:nvPr/>
        </p:nvSpPr>
        <p:spPr>
          <a:xfrm>
            <a:off x="4410618" y="3773407"/>
            <a:ext cx="7321133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LineReadWrite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buff[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(buff,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fin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!=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(buff) - 1;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fout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"%d 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"%s"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buff);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4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CCF7-A1D4-54E8-7D67-8F52B725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B16B2-40E2-7249-54C5-E2966C565F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 err="1">
                <a:latin typeface="Calibri (Body)"/>
              </a:rPr>
              <a:t>Ví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dụ</a:t>
            </a:r>
            <a:r>
              <a:rPr lang="en-US" sz="2400" dirty="0">
                <a:latin typeface="Calibri (Body)"/>
              </a:rPr>
              <a:t> 2. </a:t>
            </a:r>
            <a:r>
              <a:rPr lang="vi-VN" sz="2400" dirty="0">
                <a:latin typeface="Calibri (Body)"/>
              </a:rPr>
              <a:t>Viết chương trình để đọc một </a:t>
            </a:r>
            <a:r>
              <a:rPr lang="en-US" sz="2400" dirty="0" err="1">
                <a:latin typeface="Calibri (Body)"/>
              </a:rPr>
              <a:t>dãy</a:t>
            </a:r>
            <a:r>
              <a:rPr lang="en-US" sz="2400" dirty="0">
                <a:latin typeface="Calibri (Body)"/>
              </a:rPr>
              <a:t> </a:t>
            </a:r>
            <a:r>
              <a:rPr lang="vi-VN" sz="2400" dirty="0">
                <a:latin typeface="Calibri (Body)"/>
              </a:rPr>
              <a:t>số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 từ </a:t>
            </a:r>
            <a:r>
              <a:rPr lang="en-US" sz="2400" dirty="0" err="1">
                <a:latin typeface="Calibri (Body)"/>
              </a:rPr>
              <a:t>bàn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phím</a:t>
            </a:r>
            <a:r>
              <a:rPr lang="en-US" sz="2400" dirty="0">
                <a:latin typeface="Calibri (Body)"/>
              </a:rPr>
              <a:t> </a:t>
            </a:r>
            <a:r>
              <a:rPr lang="vi-VN" sz="2400" dirty="0">
                <a:latin typeface="Calibri (Body)"/>
              </a:rPr>
              <a:t>và </a:t>
            </a:r>
            <a:r>
              <a:rPr lang="en-US" sz="2400" dirty="0" err="1">
                <a:latin typeface="Calibri (Body)"/>
              </a:rPr>
              <a:t>ghi</a:t>
            </a:r>
            <a:r>
              <a:rPr lang="vi-VN" sz="2400" dirty="0">
                <a:latin typeface="Calibri (Body)"/>
              </a:rPr>
              <a:t> chúng ra tệp “out.txt” theo thứ tự ngược lại. Ngoài ra, tổng các số </a:t>
            </a:r>
            <a:r>
              <a:rPr lang="en-US" sz="2400" dirty="0">
                <a:latin typeface="Calibri (Body)"/>
              </a:rPr>
              <a:t>được </a:t>
            </a:r>
            <a:r>
              <a:rPr lang="en-US" sz="2400" dirty="0" err="1">
                <a:latin typeface="Calibri (Body)"/>
              </a:rPr>
              <a:t>ghi</a:t>
            </a:r>
            <a:r>
              <a:rPr lang="en-US" sz="2400" dirty="0">
                <a:latin typeface="Calibri (Body)"/>
              </a:rPr>
              <a:t> </a:t>
            </a:r>
            <a:r>
              <a:rPr lang="vi-VN" sz="2400" dirty="0">
                <a:latin typeface="Calibri (Body)"/>
              </a:rPr>
              <a:t>vào cuối </a:t>
            </a:r>
            <a:r>
              <a:rPr lang="en-US" sz="2400" dirty="0">
                <a:latin typeface="Calibri (Body)"/>
              </a:rPr>
              <a:t>file</a:t>
            </a:r>
            <a:r>
              <a:rPr lang="vi-VN" sz="2400" dirty="0">
                <a:latin typeface="Calibri (Body)"/>
              </a:rPr>
              <a:t>.</a:t>
            </a:r>
            <a:endParaRPr lang="en-US" sz="2400" dirty="0">
              <a:latin typeface="Calibri (Body)"/>
            </a:endParaRPr>
          </a:p>
          <a:p>
            <a:pPr>
              <a:lnSpc>
                <a:spcPct val="70000"/>
              </a:lnSpc>
            </a:pPr>
            <a:r>
              <a:rPr lang="en-US" sz="2400" dirty="0" err="1">
                <a:latin typeface="Calibri (Body)"/>
              </a:rPr>
              <a:t>Cú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pháp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r>
              <a:rPr lang="en-US" sz="2400" dirty="0">
                <a:latin typeface="Calibri (Body)"/>
              </a:rPr>
              <a:t> từ </a:t>
            </a:r>
            <a:r>
              <a:rPr lang="en-US" sz="2400" dirty="0" err="1">
                <a:latin typeface="Calibri (Body)"/>
              </a:rPr>
              <a:t>bàn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phím</a:t>
            </a:r>
            <a:r>
              <a:rPr lang="en-US" sz="2400" dirty="0">
                <a:latin typeface="Calibri (Body)"/>
              </a:rPr>
              <a:t> như </a:t>
            </a:r>
            <a:r>
              <a:rPr lang="en-US" sz="2400" dirty="0" err="1">
                <a:latin typeface="Calibri (Body)"/>
              </a:rPr>
              <a:t>sau</a:t>
            </a:r>
            <a:r>
              <a:rPr lang="en-US" sz="2400" dirty="0">
                <a:latin typeface="Calibri (Body)"/>
              </a:rPr>
              <a:t>: Số </a:t>
            </a:r>
            <a:r>
              <a:rPr lang="en-US" sz="2400" dirty="0" err="1">
                <a:latin typeface="Calibri (Body)"/>
              </a:rPr>
              <a:t>đầu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tiên</a:t>
            </a:r>
            <a:r>
              <a:rPr lang="en-US" sz="2400" dirty="0">
                <a:latin typeface="Calibri (Body)"/>
              </a:rPr>
              <a:t> là số lượng các số trong </a:t>
            </a:r>
            <a:r>
              <a:rPr lang="en-US" sz="2400" dirty="0" err="1">
                <a:latin typeface="Calibri (Body)"/>
              </a:rPr>
              <a:t>dãy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sẽ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, </a:t>
            </a:r>
            <a:r>
              <a:rPr lang="en-US" sz="2400" dirty="0" err="1">
                <a:latin typeface="Calibri (Body)"/>
              </a:rPr>
              <a:t>sau</a:t>
            </a:r>
            <a:r>
              <a:rPr lang="en-US" sz="2400" dirty="0">
                <a:latin typeface="Calibri (Body)"/>
              </a:rPr>
              <a:t> đó là </a:t>
            </a:r>
            <a:r>
              <a:rPr lang="en-US" sz="2400" dirty="0" err="1">
                <a:latin typeface="Calibri (Body)"/>
              </a:rPr>
              <a:t>dãy</a:t>
            </a:r>
            <a:r>
              <a:rPr lang="en-US" sz="2400" dirty="0">
                <a:latin typeface="Calibri (Body)"/>
              </a:rPr>
              <a:t> các số </a:t>
            </a:r>
            <a:r>
              <a:rPr lang="en-US" sz="2400" dirty="0" err="1">
                <a:latin typeface="Calibri (Body)"/>
              </a:rPr>
              <a:t>nguyên</a:t>
            </a:r>
            <a:r>
              <a:rPr lang="en-US" sz="2400" dirty="0">
                <a:latin typeface="Calibri (Body)"/>
              </a:rPr>
              <a:t>. </a:t>
            </a:r>
            <a:r>
              <a:rPr lang="en-US" sz="2400" dirty="0" err="1">
                <a:latin typeface="Calibri (Body)"/>
              </a:rPr>
              <a:t>Ví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dụ</a:t>
            </a:r>
            <a:r>
              <a:rPr lang="en-US" sz="2400" dirty="0">
                <a:latin typeface="Calibri (Body)"/>
              </a:rPr>
              <a:t>: khi </a:t>
            </a:r>
            <a:r>
              <a:rPr lang="en-US" sz="2400" dirty="0" err="1">
                <a:latin typeface="Calibri (Body)"/>
              </a:rPr>
              <a:t>người</a:t>
            </a:r>
            <a:r>
              <a:rPr lang="en-US" sz="2400" dirty="0">
                <a:latin typeface="Calibri (Body)"/>
              </a:rPr>
              <a:t> dùng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:  4 12 -45 56 3 </a:t>
            </a:r>
          </a:p>
          <a:p>
            <a:pPr eaLnBrk="1" hangingPunct="1"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“4” là số các số </a:t>
            </a:r>
            <a:r>
              <a:rPr lang="en-US" sz="2400" dirty="0" err="1">
                <a:latin typeface="Calibri (Body)"/>
              </a:rPr>
              <a:t>sẽ</a:t>
            </a:r>
            <a:r>
              <a:rPr lang="en-US" sz="2400" dirty="0">
                <a:latin typeface="Calibri (Body)"/>
              </a:rPr>
              <a:t> được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, bao gồm “12 -45 56 3”. </a:t>
            </a:r>
            <a:r>
              <a:rPr lang="en-US" sz="2400" dirty="0" err="1">
                <a:latin typeface="Calibri (Body)"/>
              </a:rPr>
              <a:t>Nội</a:t>
            </a:r>
            <a:r>
              <a:rPr lang="en-US" sz="2400" dirty="0">
                <a:latin typeface="Calibri (Body)"/>
              </a:rPr>
              <a:t> dung của </a:t>
            </a:r>
            <a:r>
              <a:rPr lang="en-US" sz="2400" dirty="0" err="1">
                <a:latin typeface="Calibri (Body)"/>
              </a:rPr>
              <a:t>tập</a:t>
            </a:r>
            <a:r>
              <a:rPr lang="en-US" sz="2400" dirty="0">
                <a:latin typeface="Calibri (Body)"/>
              </a:rPr>
              <a:t> tin “out.txt” </a:t>
            </a:r>
            <a:r>
              <a:rPr lang="en-US" sz="2400" dirty="0" err="1">
                <a:latin typeface="Calibri (Body)"/>
              </a:rPr>
              <a:t>sẽ</a:t>
            </a:r>
            <a:r>
              <a:rPr lang="en-US" sz="2400" dirty="0">
                <a:latin typeface="Calibri (Body)"/>
              </a:rPr>
              <a:t> là, với 26 là </a:t>
            </a:r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của 4 số</a:t>
            </a:r>
          </a:p>
          <a:p>
            <a:pPr eaLnBrk="1" hangingPunct="1"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3 56 -45 12 26</a:t>
            </a:r>
          </a:p>
          <a:p>
            <a:pPr eaLnBrk="1" hangingPunct="1">
              <a:lnSpc>
                <a:spcPct val="70000"/>
              </a:lnSpc>
            </a:pPr>
            <a:r>
              <a:rPr lang="en-US" sz="2400" dirty="0">
                <a:latin typeface="Calibri (Body)"/>
              </a:rPr>
              <a:t>Vì số lượng các số </a:t>
            </a:r>
            <a:r>
              <a:rPr lang="en-US" sz="2400" dirty="0" err="1">
                <a:latin typeface="Calibri (Body)"/>
              </a:rPr>
              <a:t>nhập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thay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đổi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theo</a:t>
            </a:r>
            <a:r>
              <a:rPr lang="en-US" sz="2400" dirty="0">
                <a:latin typeface="Calibri (Body)"/>
              </a:rPr>
              <a:t> mỗi lần chạy, </a:t>
            </a:r>
            <a:r>
              <a:rPr lang="en-US" sz="2400" dirty="0" err="1">
                <a:latin typeface="Calibri (Body)"/>
              </a:rPr>
              <a:t>chương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trình</a:t>
            </a:r>
            <a:r>
              <a:rPr lang="en-US" sz="2400" dirty="0">
                <a:latin typeface="Calibri (Body)"/>
              </a:rPr>
              <a:t> cần cấp </a:t>
            </a:r>
            <a:r>
              <a:rPr lang="en-US" sz="2400" dirty="0" err="1">
                <a:latin typeface="Calibri (Body)"/>
              </a:rPr>
              <a:t>phát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động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bộ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nhớ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cho</a:t>
            </a:r>
            <a:r>
              <a:rPr lang="en-US" sz="2400" dirty="0">
                <a:latin typeface="Calibri (Body)"/>
              </a:rPr>
              <a:t> các số này </a:t>
            </a:r>
            <a:r>
              <a:rPr lang="en-US" sz="2400" dirty="0" err="1">
                <a:latin typeface="Calibri (Body)"/>
              </a:rPr>
              <a:t>sử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dụng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hàm</a:t>
            </a:r>
            <a:r>
              <a:rPr lang="en-US" sz="2400" dirty="0">
                <a:latin typeface="Calibri (Body)"/>
              </a:rPr>
              <a:t> malloc( ).</a:t>
            </a:r>
            <a:endParaRPr lang="fr-FR" sz="2400" dirty="0"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2637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A7A9-DDC1-13AE-FE20-4BB23DEB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331D9-10B0-FD53-5C59-11384C2045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05658-42B0-4A54-10ED-F1B34612182C}"/>
              </a:ext>
            </a:extLst>
          </p:cNvPr>
          <p:cNvSpPr txBox="1"/>
          <p:nvPr/>
        </p:nvSpPr>
        <p:spPr>
          <a:xfrm>
            <a:off x="338736" y="1013125"/>
            <a:ext cx="11448288" cy="4939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stdlib.h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string.h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 p;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n, value, sum;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a list of numbers with the first is the size of list: \n"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&amp;n);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p = 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*)malloc(n * </a:t>
            </a:r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));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0; sum = 0;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&lt; n)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scanf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&amp;value);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p[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++] = value;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sum += value;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2765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6201-36F2-A032-C71F-77C259AA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E9848-D196-9D3A-0090-311152DD0A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8A8B2-836F-14FA-DFCE-1ADFC6CC6214}"/>
              </a:ext>
            </a:extLst>
          </p:cNvPr>
          <p:cNvSpPr txBox="1"/>
          <p:nvPr/>
        </p:nvSpPr>
        <p:spPr>
          <a:xfrm>
            <a:off x="1940814" y="1582340"/>
            <a:ext cx="8547354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"out.txt"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"w"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"out.txt"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(i = n - 1; i &gt;= 0; i--) {</a:t>
            </a:r>
          </a:p>
          <a:p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fprintf(fp, </a:t>
            </a:r>
            <a:r>
              <a:rPr lang="nn-NO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nn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p[i]);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fprintf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sum);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free(p);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28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ED23-9225-CB3B-727B-2D6D4B2D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+mn-lt"/>
              </a:rPr>
              <a:t>Ví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3134-8F16-C111-BF9E-7B612B008C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74438"/>
            <a:ext cx="11514528" cy="4909124"/>
          </a:xfrm>
        </p:spPr>
        <p:txBody>
          <a:bodyPr/>
          <a:lstStyle/>
          <a:p>
            <a:pPr eaLnBrk="1" hangingPunct="1"/>
            <a:r>
              <a:rPr lang="en-US" dirty="0" err="1">
                <a:latin typeface="+mn-lt"/>
              </a:rPr>
              <a:t>Ví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</a:t>
            </a:r>
            <a:r>
              <a:rPr lang="en-US" dirty="0">
                <a:latin typeface="+mn-lt"/>
              </a:rPr>
              <a:t> 3. Tạo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tập</a:t>
            </a:r>
            <a:r>
              <a:rPr lang="en-US" dirty="0">
                <a:latin typeface="+mn-lt"/>
              </a:rPr>
              <a:t> tin </a:t>
            </a:r>
            <a:r>
              <a:rPr lang="en-US" dirty="0" err="1">
                <a:latin typeface="+mn-lt"/>
              </a:rPr>
              <a:t>văn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bản</a:t>
            </a:r>
            <a:r>
              <a:rPr lang="en-US" dirty="0">
                <a:latin typeface="+mn-lt"/>
              </a:rPr>
              <a:t> có tên product.txt, mỗi </a:t>
            </a:r>
            <a:r>
              <a:rPr lang="en-US" dirty="0" err="1">
                <a:latin typeface="+mn-lt"/>
              </a:rPr>
              <a:t>dòng</a:t>
            </a:r>
            <a:r>
              <a:rPr lang="en-US" dirty="0">
                <a:latin typeface="+mn-lt"/>
              </a:rPr>
              <a:t> trong đó </a:t>
            </a:r>
            <a:r>
              <a:rPr lang="en-US" dirty="0" err="1">
                <a:latin typeface="+mn-lt"/>
              </a:rPr>
              <a:t>chứa</a:t>
            </a:r>
            <a:r>
              <a:rPr lang="en-US" dirty="0">
                <a:latin typeface="+mn-lt"/>
              </a:rPr>
              <a:t> thông tin về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sản phẩm: ID (kiểu int), Product Name (</a:t>
            </a:r>
            <a:r>
              <a:rPr lang="en-US" dirty="0" err="1">
                <a:latin typeface="+mn-lt"/>
              </a:rPr>
              <a:t>xâu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ký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tự</a:t>
            </a:r>
            <a:r>
              <a:rPr lang="en-US" dirty="0">
                <a:latin typeface="+mn-lt"/>
              </a:rPr>
              <a:t> không </a:t>
            </a:r>
            <a:r>
              <a:rPr lang="en-US" dirty="0" err="1">
                <a:latin typeface="+mn-lt"/>
              </a:rPr>
              <a:t>chứa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ký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tự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trắng</a:t>
            </a:r>
            <a:r>
              <a:rPr lang="en-US" dirty="0">
                <a:latin typeface="+mn-lt"/>
              </a:rPr>
              <a:t>), Price (kiểu double). Các </a:t>
            </a:r>
            <a:r>
              <a:rPr lang="en-US" dirty="0" err="1">
                <a:latin typeface="+mn-lt"/>
              </a:rPr>
              <a:t>trường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r>
              <a:rPr lang="en-US" dirty="0">
                <a:latin typeface="+mn-lt"/>
              </a:rPr>
              <a:t> trên </a:t>
            </a:r>
            <a:r>
              <a:rPr lang="en-US" dirty="0" err="1">
                <a:latin typeface="+mn-lt"/>
              </a:rPr>
              <a:t>phân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tách</a:t>
            </a:r>
            <a:r>
              <a:rPr lang="en-US" dirty="0">
                <a:latin typeface="+mn-lt"/>
              </a:rPr>
              <a:t> với nhau </a:t>
            </a:r>
            <a:r>
              <a:rPr lang="en-US" dirty="0" err="1">
                <a:latin typeface="+mn-lt"/>
              </a:rPr>
              <a:t>bởi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ký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tự</a:t>
            </a:r>
            <a:r>
              <a:rPr lang="en-US" dirty="0">
                <a:latin typeface="+mn-lt"/>
              </a:rPr>
              <a:t> space hoặc tab. </a:t>
            </a:r>
            <a:r>
              <a:rPr lang="en-US" dirty="0" err="1">
                <a:latin typeface="+mn-lt"/>
              </a:rPr>
              <a:t>Ví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dụ</a:t>
            </a:r>
            <a:r>
              <a:rPr lang="en-US" dirty="0">
                <a:latin typeface="+mn-lt"/>
              </a:rPr>
              <a:t>  </a:t>
            </a:r>
          </a:p>
          <a:p>
            <a:pPr lvl="1" eaLnBrk="1" hangingPunct="1"/>
            <a:r>
              <a:rPr lang="en-US" sz="2000" dirty="0">
                <a:latin typeface="+mn-lt"/>
              </a:rPr>
              <a:t>1	Samsung_Television_4K	20000000	 </a:t>
            </a:r>
          </a:p>
          <a:p>
            <a:pPr lvl="1" eaLnBrk="1" hangingPunct="1"/>
            <a:r>
              <a:rPr lang="en-US" sz="2000" dirty="0">
                <a:latin typeface="+mn-lt"/>
              </a:rPr>
              <a:t>2 	Apple_MacBook_2020	18560000	</a:t>
            </a:r>
          </a:p>
          <a:p>
            <a:pPr eaLnBrk="1" hangingPunct="1"/>
            <a:r>
              <a:rPr lang="en-US" dirty="0">
                <a:latin typeface="+mn-lt"/>
              </a:rPr>
              <a:t>Viết </a:t>
            </a:r>
            <a:r>
              <a:rPr lang="en-US" dirty="0" err="1">
                <a:latin typeface="+mn-lt"/>
              </a:rPr>
              <a:t>chương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trình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đọc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tập</a:t>
            </a:r>
            <a:r>
              <a:rPr lang="en-US" dirty="0">
                <a:latin typeface="+mn-lt"/>
              </a:rPr>
              <a:t> tin trên vào </a:t>
            </a:r>
            <a:r>
              <a:rPr lang="en-US" dirty="0" err="1">
                <a:latin typeface="+mn-lt"/>
              </a:rPr>
              <a:t>một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mảng</a:t>
            </a:r>
            <a:r>
              <a:rPr lang="en-US" dirty="0">
                <a:latin typeface="+mn-lt"/>
              </a:rPr>
              <a:t> các </a:t>
            </a:r>
            <a:r>
              <a:rPr lang="en-US" dirty="0" err="1">
                <a:latin typeface="+mn-lt"/>
              </a:rPr>
              <a:t>phần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cấu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trúc</a:t>
            </a:r>
            <a:r>
              <a:rPr lang="en-US" dirty="0">
                <a:latin typeface="+mn-lt"/>
              </a:rPr>
              <a:t> và </a:t>
            </a:r>
            <a:r>
              <a:rPr lang="en-US" dirty="0" err="1">
                <a:latin typeface="+mn-lt"/>
              </a:rPr>
              <a:t>sau</a:t>
            </a:r>
            <a:r>
              <a:rPr lang="en-US" dirty="0">
                <a:latin typeface="+mn-lt"/>
              </a:rPr>
              <a:t> đó hiện </a:t>
            </a:r>
            <a:r>
              <a:rPr lang="en-US" dirty="0" err="1">
                <a:latin typeface="+mn-lt"/>
              </a:rPr>
              <a:t>nội</a:t>
            </a:r>
            <a:r>
              <a:rPr lang="en-US" dirty="0">
                <a:latin typeface="+mn-lt"/>
              </a:rPr>
              <a:t> dung </a:t>
            </a:r>
            <a:r>
              <a:rPr lang="en-US" dirty="0" err="1">
                <a:latin typeface="+mn-lt"/>
              </a:rPr>
              <a:t>mảng</a:t>
            </a:r>
            <a:r>
              <a:rPr lang="en-US" dirty="0">
                <a:latin typeface="+mn-lt"/>
              </a:rPr>
              <a:t> trên </a:t>
            </a:r>
            <a:r>
              <a:rPr lang="en-US" dirty="0" err="1">
                <a:latin typeface="+mn-lt"/>
              </a:rPr>
              <a:t>ra</a:t>
            </a:r>
            <a:r>
              <a:rPr lang="en-US" dirty="0">
                <a:latin typeface="+mn-lt"/>
              </a:rPr>
              <a:t> màn hình </a:t>
            </a:r>
            <a:r>
              <a:rPr lang="en-US" dirty="0" err="1">
                <a:latin typeface="+mn-lt"/>
              </a:rPr>
              <a:t>dưới</a:t>
            </a:r>
            <a:r>
              <a:rPr lang="en-US" dirty="0">
                <a:latin typeface="+mn-lt"/>
              </a:rPr>
              <a:t> dạng:</a:t>
            </a:r>
          </a:p>
          <a:p>
            <a:pPr lvl="1" eaLnBrk="1" hangingPunct="1"/>
            <a:r>
              <a:rPr lang="en-US" sz="2000" dirty="0">
                <a:latin typeface="+mn-lt"/>
              </a:rPr>
              <a:t>No	Product Name			Price</a:t>
            </a:r>
          </a:p>
          <a:p>
            <a:pPr lvl="1" eaLnBrk="1" hangingPunct="1"/>
            <a:r>
              <a:rPr lang="en-US" sz="2000" dirty="0">
                <a:latin typeface="+mn-lt"/>
              </a:rPr>
              <a:t>1	Samsung_Television_4K	 	20000000</a:t>
            </a:r>
          </a:p>
          <a:p>
            <a:pPr lvl="1" eaLnBrk="1" hangingPunct="1"/>
            <a:r>
              <a:rPr lang="en-US" sz="2000" dirty="0">
                <a:latin typeface="+mn-lt"/>
              </a:rPr>
              <a:t>…</a:t>
            </a:r>
          </a:p>
          <a:p>
            <a:r>
              <a:rPr lang="en-US" dirty="0" err="1">
                <a:latin typeface="+mn-lt"/>
              </a:rPr>
              <a:t>Gợi</a:t>
            </a:r>
            <a:r>
              <a:rPr lang="en-US" dirty="0">
                <a:latin typeface="+mn-lt"/>
              </a:rPr>
              <a:t> ý</a:t>
            </a:r>
          </a:p>
          <a:p>
            <a:pPr lvl="1"/>
            <a:r>
              <a:rPr lang="en-US" sz="2000" dirty="0">
                <a:latin typeface="+mn-lt"/>
              </a:rPr>
              <a:t>Khi </a:t>
            </a:r>
            <a:r>
              <a:rPr lang="en-US" sz="2000" dirty="0" err="1">
                <a:latin typeface="+mn-lt"/>
              </a:rPr>
              <a:t>đọc</a:t>
            </a:r>
            <a:r>
              <a:rPr lang="en-US" sz="2000" dirty="0">
                <a:latin typeface="+mn-lt"/>
              </a:rPr>
              <a:t> số </a:t>
            </a:r>
            <a:r>
              <a:rPr lang="en-US" sz="2000" dirty="0" err="1">
                <a:latin typeface="+mn-lt"/>
              </a:rPr>
              <a:t>thực</a:t>
            </a:r>
            <a:r>
              <a:rPr lang="en-US" sz="2000" dirty="0">
                <a:latin typeface="+mn-lt"/>
              </a:rPr>
              <a:t> double dùng </a:t>
            </a:r>
            <a:r>
              <a:rPr lang="en-US" sz="2000" dirty="0" err="1">
                <a:latin typeface="+mn-lt"/>
              </a:rPr>
              <a:t>fscanf</a:t>
            </a:r>
            <a:r>
              <a:rPr lang="en-US" sz="2000" dirty="0">
                <a:latin typeface="+mn-lt"/>
              </a:rPr>
              <a:t>  với </a:t>
            </a:r>
            <a:r>
              <a:rPr lang="en-US" sz="2000" dirty="0" err="1">
                <a:latin typeface="+mn-lt"/>
              </a:rPr>
              <a:t>xâu</a:t>
            </a:r>
            <a:r>
              <a:rPr lang="en-US" sz="2000" dirty="0">
                <a:latin typeface="+mn-lt"/>
              </a:rPr>
              <a:t> định dạng “%</a:t>
            </a:r>
            <a:r>
              <a:rPr lang="en-US" sz="2000" dirty="0" err="1">
                <a:latin typeface="+mn-lt"/>
              </a:rPr>
              <a:t>lf</a:t>
            </a:r>
            <a:r>
              <a:rPr lang="en-US" sz="2000" dirty="0">
                <a:latin typeface="+mn-lt"/>
              </a:rPr>
              <a:t>”</a:t>
            </a:r>
          </a:p>
          <a:p>
            <a:pPr lvl="1"/>
            <a:r>
              <a:rPr lang="en-US" sz="2000" dirty="0">
                <a:latin typeface="+mn-lt"/>
              </a:rPr>
              <a:t>Trong </a:t>
            </a:r>
            <a:r>
              <a:rPr lang="en-US" sz="2000" dirty="0" err="1">
                <a:latin typeface="+mn-lt"/>
              </a:rPr>
              <a:t>trường</a:t>
            </a:r>
            <a:r>
              <a:rPr lang="en-US" sz="2000" dirty="0">
                <a:latin typeface="+mn-lt"/>
              </a:rPr>
              <a:t> hợp các </a:t>
            </a:r>
            <a:r>
              <a:rPr lang="en-US" sz="2000" dirty="0" err="1">
                <a:latin typeface="+mn-lt"/>
              </a:rPr>
              <a:t>trường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được </a:t>
            </a:r>
            <a:r>
              <a:rPr lang="en-US" sz="2000" dirty="0" err="1">
                <a:latin typeface="+mn-lt"/>
              </a:rPr>
              <a:t>phân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tách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bởi</a:t>
            </a:r>
            <a:r>
              <a:rPr lang="en-US" sz="2000" dirty="0">
                <a:latin typeface="+mn-lt"/>
              </a:rPr>
              <a:t> các </a:t>
            </a:r>
            <a:r>
              <a:rPr lang="en-US" sz="2000" dirty="0" err="1">
                <a:latin typeface="+mn-lt"/>
              </a:rPr>
              <a:t>ký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hiệu</a:t>
            </a:r>
            <a:r>
              <a:rPr lang="en-US" sz="2000" dirty="0">
                <a:latin typeface="+mn-lt"/>
              </a:rPr>
              <a:t> như ; hay , (delimiter), có thể </a:t>
            </a:r>
            <a:r>
              <a:rPr lang="en-US" sz="2000" dirty="0" err="1">
                <a:latin typeface="+mn-lt"/>
              </a:rPr>
              <a:t>kết</a:t>
            </a:r>
            <a:r>
              <a:rPr lang="en-US" sz="2000" dirty="0">
                <a:latin typeface="+mn-lt"/>
              </a:rPr>
              <a:t> hợp </a:t>
            </a:r>
            <a:r>
              <a:rPr lang="en-US" sz="2000" dirty="0" err="1">
                <a:latin typeface="+mn-lt"/>
              </a:rPr>
              <a:t>sử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fscanf</a:t>
            </a:r>
            <a:r>
              <a:rPr lang="en-US" sz="2000" dirty="0">
                <a:latin typeface="+mn-lt"/>
              </a:rPr>
              <a:t> và </a:t>
            </a:r>
            <a:r>
              <a:rPr lang="en-US" sz="2000" dirty="0" err="1">
                <a:latin typeface="+mn-lt"/>
              </a:rPr>
              <a:t>fgetc</a:t>
            </a:r>
            <a:r>
              <a:rPr lang="en-US" sz="2000" dirty="0">
                <a:latin typeface="+mn-lt"/>
              </a:rPr>
              <a:t> để </a:t>
            </a:r>
            <a:r>
              <a:rPr lang="en-US" sz="2000" dirty="0" err="1">
                <a:latin typeface="+mn-lt"/>
              </a:rPr>
              <a:t>đọc</a:t>
            </a:r>
            <a:r>
              <a:rPr lang="en-US" sz="2000" dirty="0">
                <a:latin typeface="+mn-lt"/>
              </a:rPr>
              <a:t> được từng </a:t>
            </a:r>
            <a:r>
              <a:rPr lang="en-US" sz="2000" dirty="0" err="1">
                <a:latin typeface="+mn-lt"/>
              </a:rPr>
              <a:t>trường</a:t>
            </a:r>
            <a:endParaRPr lang="en-US" sz="2000" dirty="0">
              <a:latin typeface="+mn-lt"/>
            </a:endParaRPr>
          </a:p>
          <a:p>
            <a:pPr lvl="1"/>
            <a:r>
              <a:rPr lang="en-US" sz="2000" dirty="0">
                <a:latin typeface="+mn-lt"/>
              </a:rPr>
              <a:t>1000, </a:t>
            </a:r>
            <a:r>
              <a:rPr lang="en-US" sz="2000" dirty="0" err="1">
                <a:latin typeface="+mn-lt"/>
              </a:rPr>
              <a:t>John_Allan</a:t>
            </a:r>
            <a:r>
              <a:rPr lang="en-US" sz="2000" dirty="0">
                <a:latin typeface="+mn-lt"/>
              </a:rPr>
              <a:t>, 28, </a:t>
            </a:r>
            <a:r>
              <a:rPr lang="en-US" sz="2000" dirty="0" err="1">
                <a:latin typeface="+mn-lt"/>
              </a:rPr>
              <a:t>NewYork</a:t>
            </a:r>
            <a:endParaRPr lang="en-US" sz="2000" dirty="0">
              <a:latin typeface="+mn-lt"/>
            </a:endParaRPr>
          </a:p>
          <a:p>
            <a:endParaRPr lang="en-US" sz="26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77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27A6-1B44-1573-8AA5-7C0932E7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+mn-lt"/>
              </a:rPr>
              <a:t>Ví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0E42E-94C2-E1D4-386C-741BAEFB42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235E4-3629-2CF4-66F4-D6386F32EEFE}"/>
              </a:ext>
            </a:extLst>
          </p:cNvPr>
          <p:cNvSpPr txBox="1"/>
          <p:nvPr/>
        </p:nvSpPr>
        <p:spPr>
          <a:xfrm>
            <a:off x="338736" y="1032510"/>
            <a:ext cx="11420448" cy="4770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#define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10 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typedef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no;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name[20];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price;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FILE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MAX_ELEMENT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0, n;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SUCCESS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"Loading file...\n"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fopen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)) == </a:t>
            </a:r>
            <a:r>
              <a:rPr lang="en-US" sz="1600" dirty="0">
                <a:solidFill>
                  <a:srgbClr val="6F008A"/>
                </a:solidFill>
                <a:latin typeface="Cascadia Mono" panose="020B06090200000200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"Can not open %s.\n"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"product.txt"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2F4F4F"/>
                </a:solidFill>
                <a:latin typeface="Cascadia Mono" panose="020B0609020000020004" pitchFamily="49" charset="0"/>
              </a:rPr>
              <a:t>FAIL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6414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95BD29-61E8-59BF-E8B2-77F97F79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+mn-lt"/>
              </a:rPr>
              <a:t>Ví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dụ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ACC5F-5687-4249-3FDA-7F62F9FE70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03F3A-A68E-329B-D7C4-3F11902A7C1F}"/>
              </a:ext>
            </a:extLst>
          </p:cNvPr>
          <p:cNvSpPr txBox="1"/>
          <p:nvPr/>
        </p:nvSpPr>
        <p:spPr>
          <a:xfrm>
            <a:off x="81507" y="1582340"/>
            <a:ext cx="12016005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fscanf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"%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d%s%lf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&amp;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].no,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].name, &amp;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].price) != </a:t>
            </a:r>
            <a:r>
              <a:rPr lang="en-US" dirty="0">
                <a:solidFill>
                  <a:srgbClr val="6F008A"/>
                </a:solidFill>
                <a:latin typeface="Cascadia Mono" panose="020B0609020000020004" pitchFamily="49" charset="0"/>
              </a:rPr>
              <a:t>EOF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("%-6d%-24s%-6.2f\n",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no,arr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name,arr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8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].price);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 =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++)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"%-6d%-24s%-6.2f\n"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b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].no,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].name,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].price);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fclose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reval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5E68-AE65-0EE2-4B56-0EA2C573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59E86-3D67-9C1B-3B16-B2EAEAD4F5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>
                <a:latin typeface="+mn-lt"/>
              </a:rPr>
              <a:t>Bài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1. Tạo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file </a:t>
            </a:r>
            <a:r>
              <a:rPr lang="en-US" sz="2400" dirty="0" err="1">
                <a:latin typeface="+mn-lt"/>
              </a:rPr>
              <a:t>văn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nội</a:t>
            </a:r>
            <a:r>
              <a:rPr lang="en-US" sz="2400" dirty="0">
                <a:latin typeface="+mn-lt"/>
              </a:rPr>
              <a:t> dung là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lớp</a:t>
            </a:r>
            <a:r>
              <a:rPr lang="en-US" sz="2400" dirty="0">
                <a:latin typeface="+mn-lt"/>
              </a:rPr>
              <a:t> gồm ít </a:t>
            </a:r>
            <a:r>
              <a:rPr lang="en-US" sz="2400" dirty="0" err="1">
                <a:latin typeface="+mn-lt"/>
              </a:rPr>
              <a:t>nhất</a:t>
            </a:r>
            <a:r>
              <a:rPr lang="en-US" sz="2400" dirty="0">
                <a:latin typeface="+mn-lt"/>
              </a:rPr>
              <a:t> 6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. Mỗi </a:t>
            </a:r>
            <a:r>
              <a:rPr lang="en-US" sz="2400" dirty="0" err="1">
                <a:latin typeface="+mn-lt"/>
              </a:rPr>
              <a:t>dòng</a:t>
            </a:r>
            <a:r>
              <a:rPr lang="en-US" sz="2400" dirty="0">
                <a:latin typeface="+mn-lt"/>
              </a:rPr>
              <a:t> gồm 4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: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STT(số </a:t>
            </a:r>
            <a:r>
              <a:rPr lang="en-US" sz="2400" dirty="0" err="1">
                <a:latin typeface="+mn-lt"/>
              </a:rPr>
              <a:t>thứ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) </a:t>
            </a:r>
            <a:r>
              <a:rPr lang="en-US" sz="2400" dirty="0" err="1">
                <a:latin typeface="+mn-lt"/>
              </a:rPr>
              <a:t>Mã</a:t>
            </a:r>
            <a:r>
              <a:rPr lang="en-US" sz="2400" dirty="0">
                <a:latin typeface="+mn-lt"/>
              </a:rPr>
              <a:t> số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Họ</a:t>
            </a:r>
            <a:r>
              <a:rPr lang="en-US" sz="2400" dirty="0">
                <a:latin typeface="+mn-lt"/>
              </a:rPr>
              <a:t> và tên (không </a:t>
            </a:r>
            <a:r>
              <a:rPr lang="en-US" sz="2400" dirty="0" err="1">
                <a:latin typeface="+mn-lt"/>
              </a:rPr>
              <a:t>chứa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trắng</a:t>
            </a:r>
            <a:r>
              <a:rPr lang="en-US" sz="2400" dirty="0">
                <a:latin typeface="+mn-lt"/>
              </a:rPr>
              <a:t>) Số </a:t>
            </a:r>
            <a:r>
              <a:rPr lang="en-US" sz="2400" dirty="0" err="1">
                <a:latin typeface="+mn-lt"/>
              </a:rPr>
              <a:t>điện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thoại</a:t>
            </a:r>
            <a:r>
              <a:rPr lang="en-US" sz="2400" dirty="0">
                <a:latin typeface="+mn-lt"/>
              </a:rPr>
              <a:t>. </a:t>
            </a:r>
            <a:r>
              <a:rPr lang="en-US" sz="2400" dirty="0" err="1">
                <a:latin typeface="+mn-lt"/>
              </a:rPr>
              <a:t>Ví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dụ</a:t>
            </a:r>
            <a:endParaRPr lang="en-US" sz="2400" dirty="0">
              <a:latin typeface="+mn-lt"/>
            </a:endParaRPr>
          </a:p>
          <a:p>
            <a:pPr lvl="1" eaLnBrk="1" hangingPunct="1">
              <a:defRPr/>
            </a:pPr>
            <a:r>
              <a:rPr lang="en-US" sz="2400" dirty="0">
                <a:latin typeface="+mn-lt"/>
              </a:rPr>
              <a:t>1 20181110 </a:t>
            </a:r>
            <a:r>
              <a:rPr lang="en-US" sz="2400" dirty="0" err="1">
                <a:latin typeface="+mn-lt"/>
              </a:rPr>
              <a:t>Bui_Van</a:t>
            </a:r>
            <a:r>
              <a:rPr lang="en-US" sz="2400" dirty="0">
                <a:latin typeface="+mn-lt"/>
              </a:rPr>
              <a:t> 0903112234</a:t>
            </a:r>
          </a:p>
          <a:p>
            <a:pPr lvl="1" eaLnBrk="1" hangingPunct="1">
              <a:defRPr/>
            </a:pPr>
            <a:r>
              <a:rPr lang="en-US" sz="2400" dirty="0">
                <a:latin typeface="+mn-lt"/>
              </a:rPr>
              <a:t>2 20182111 </a:t>
            </a:r>
            <a:r>
              <a:rPr lang="en-US" sz="2400" dirty="0" err="1">
                <a:latin typeface="+mn-lt"/>
              </a:rPr>
              <a:t>Joshua_Kim</a:t>
            </a:r>
            <a:r>
              <a:rPr lang="en-US" sz="2400" dirty="0">
                <a:latin typeface="+mn-lt"/>
              </a:rPr>
              <a:t> 0912123232	</a:t>
            </a:r>
          </a:p>
          <a:p>
            <a:pPr eaLnBrk="1" hangingPunct="1">
              <a:defRPr/>
            </a:pPr>
            <a:r>
              <a:rPr lang="en-US" sz="2400" dirty="0">
                <a:latin typeface="+mn-lt"/>
              </a:rPr>
              <a:t>Viết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trên vào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các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trúc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phù</a:t>
            </a:r>
            <a:r>
              <a:rPr lang="en-US" sz="2400" dirty="0">
                <a:latin typeface="+mn-lt"/>
              </a:rPr>
              <a:t> hợp. </a:t>
            </a: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nhập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bổ</a:t>
            </a:r>
            <a:r>
              <a:rPr lang="en-US" sz="2400" dirty="0">
                <a:latin typeface="+mn-lt"/>
              </a:rPr>
              <a:t> sung thêm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mỗi </a:t>
            </a:r>
            <a:r>
              <a:rPr lang="en-US" sz="2400" dirty="0" err="1">
                <a:latin typeface="+mn-lt"/>
              </a:rPr>
              <a:t>sinh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đó </a:t>
            </a:r>
            <a:r>
              <a:rPr lang="en-US" sz="2400" dirty="0" err="1">
                <a:latin typeface="+mn-lt"/>
              </a:rPr>
              <a:t>ghi</a:t>
            </a:r>
            <a:r>
              <a:rPr lang="en-US" sz="2400" dirty="0">
                <a:latin typeface="+mn-lt"/>
              </a:rPr>
              <a:t> lại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quả vào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 bangdiem.txt (transcript.txt) gồm </a:t>
            </a:r>
            <a:r>
              <a:rPr lang="en-US" sz="2400" dirty="0" err="1">
                <a:latin typeface="+mn-lt"/>
              </a:rPr>
              <a:t>tất</a:t>
            </a:r>
            <a:r>
              <a:rPr lang="en-US" sz="2400" dirty="0">
                <a:latin typeface="+mn-lt"/>
              </a:rPr>
              <a:t> cả các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nói</a:t>
            </a:r>
            <a:r>
              <a:rPr lang="en-US" sz="2400" dirty="0">
                <a:latin typeface="+mn-lt"/>
              </a:rPr>
              <a:t> trên (cùng </a:t>
            </a:r>
            <a:r>
              <a:rPr lang="en-US" sz="2400" dirty="0" err="1">
                <a:latin typeface="+mn-lt"/>
              </a:rPr>
              <a:t>trường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r>
              <a:rPr lang="en-US" sz="2400" dirty="0">
                <a:latin typeface="+mn-lt"/>
              </a:rPr>
              <a:t>).</a:t>
            </a:r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572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Làm</a:t>
            </a:r>
            <a:r>
              <a:rPr lang="fr-FR" dirty="0"/>
              <a:t> </a:t>
            </a:r>
            <a:r>
              <a:rPr lang="fr-FR" dirty="0" err="1"/>
              <a:t>việc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(file) </a:t>
            </a:r>
            <a:r>
              <a:rPr lang="fr-FR" sz="2400" dirty="0" err="1">
                <a:latin typeface="+mn-lt"/>
              </a:rPr>
              <a:t>cho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phép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lưu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thông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lâu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dài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trong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bộ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nhớ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ngoài</a:t>
            </a:r>
            <a:r>
              <a:rPr lang="fr-FR" sz="2400" dirty="0">
                <a:latin typeface="+mn-lt"/>
              </a:rPr>
              <a:t>. </a:t>
            </a:r>
          </a:p>
          <a:p>
            <a:pPr eaLnBrk="1" hangingPunct="1"/>
            <a:r>
              <a:rPr lang="fr-FR" sz="2400" dirty="0" err="1">
                <a:latin typeface="+mn-lt"/>
              </a:rPr>
              <a:t>Chương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không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chỉ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bàn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phím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hiển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trên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màn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hình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mà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có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nhập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từ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tin,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dữ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liệu</a:t>
            </a:r>
            <a:r>
              <a:rPr lang="fr-FR" sz="2400" dirty="0">
                <a:latin typeface="+mn-lt"/>
              </a:rPr>
              <a:t> ra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tin.</a:t>
            </a:r>
          </a:p>
          <a:p>
            <a:pPr eaLnBrk="1" hangingPunct="1"/>
            <a:r>
              <a:rPr lang="fr-FR" sz="2400" dirty="0" err="1">
                <a:latin typeface="+mn-lt"/>
              </a:rPr>
              <a:t>Ngôn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ngữ</a:t>
            </a:r>
            <a:r>
              <a:rPr lang="fr-FR" sz="2400" dirty="0">
                <a:latin typeface="+mn-lt"/>
              </a:rPr>
              <a:t> C </a:t>
            </a:r>
            <a:r>
              <a:rPr lang="fr-FR" sz="2400" dirty="0" err="1">
                <a:latin typeface="+mn-lt"/>
              </a:rPr>
              <a:t>cho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phép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giao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tiếp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với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thông</a:t>
            </a:r>
            <a:r>
              <a:rPr lang="fr-FR" sz="2400" dirty="0">
                <a:latin typeface="+mn-lt"/>
              </a:rPr>
              <a:t> qua </a:t>
            </a:r>
            <a:r>
              <a:rPr lang="fr-FR" sz="2400" dirty="0" err="1">
                <a:latin typeface="+mn-lt"/>
              </a:rPr>
              <a:t>một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thực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thể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đặc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biệt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gọi</a:t>
            </a:r>
            <a:r>
              <a:rPr lang="fr-FR" sz="2400" dirty="0">
                <a:latin typeface="+mn-lt"/>
              </a:rPr>
              <a:t> là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(</a:t>
            </a:r>
            <a:r>
              <a:rPr lang="fr-FR" sz="2400" dirty="0" err="1">
                <a:latin typeface="+mn-lt"/>
              </a:rPr>
              <a:t>kiểu</a:t>
            </a:r>
            <a:r>
              <a:rPr lang="fr-FR" sz="2400" dirty="0">
                <a:latin typeface="+mn-lt"/>
              </a:rPr>
              <a:t>) file. </a:t>
            </a:r>
          </a:p>
          <a:p>
            <a:pPr lvl="1"/>
            <a:r>
              <a:rPr lang="fr-FR" sz="2400" dirty="0" err="1">
                <a:latin typeface="+mn-lt"/>
              </a:rPr>
              <a:t>Các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hàm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, 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tập</a:t>
            </a:r>
            <a:r>
              <a:rPr lang="fr-FR" sz="2400" dirty="0">
                <a:latin typeface="+mn-lt"/>
              </a:rPr>
              <a:t> tin </a:t>
            </a:r>
            <a:r>
              <a:rPr lang="fr-FR" sz="2400" dirty="0" err="1">
                <a:latin typeface="+mn-lt"/>
              </a:rPr>
              <a:t>sử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dụng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 là </a:t>
            </a:r>
            <a:r>
              <a:rPr lang="fr-FR" sz="2400" dirty="0" err="1">
                <a:latin typeface="+mn-lt"/>
              </a:rPr>
              <a:t>đối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số</a:t>
            </a:r>
            <a:endParaRPr lang="fr-FR" sz="2400" dirty="0">
              <a:latin typeface="+mn-lt"/>
            </a:endParaRPr>
          </a:p>
          <a:p>
            <a:pPr lvl="1"/>
            <a:r>
              <a:rPr lang="fr-FR" sz="2400" dirty="0" err="1">
                <a:latin typeface="+mn-lt"/>
              </a:rPr>
              <a:t>Sau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mỗi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thao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tác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đọc</a:t>
            </a:r>
            <a:r>
              <a:rPr lang="fr-FR" sz="2400" dirty="0">
                <a:latin typeface="+mn-lt"/>
              </a:rPr>
              <a:t>/</a:t>
            </a:r>
            <a:r>
              <a:rPr lang="fr-FR" sz="2400" dirty="0" err="1">
                <a:latin typeface="+mn-lt"/>
              </a:rPr>
              <a:t>ghi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vị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trí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của</a:t>
            </a:r>
            <a:r>
              <a:rPr lang="fr-FR" sz="2400" dirty="0">
                <a:latin typeface="+mn-lt"/>
              </a:rPr>
              <a:t> con </a:t>
            </a:r>
            <a:r>
              <a:rPr lang="fr-FR" sz="2400" dirty="0" err="1">
                <a:latin typeface="+mn-lt"/>
              </a:rPr>
              <a:t>trỏ</a:t>
            </a:r>
            <a:r>
              <a:rPr lang="fr-FR" sz="2400" dirty="0">
                <a:latin typeface="+mn-lt"/>
              </a:rPr>
              <a:t> file </a:t>
            </a:r>
            <a:r>
              <a:rPr lang="fr-FR" sz="2400" dirty="0" err="1">
                <a:latin typeface="+mn-lt"/>
              </a:rPr>
              <a:t>sẽ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thay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đổi</a:t>
            </a:r>
            <a:r>
              <a:rPr lang="fr-FR" sz="2400" dirty="0">
                <a:latin typeface="+mn-lt"/>
              </a:rPr>
              <a:t>.</a:t>
            </a:r>
          </a:p>
          <a:p>
            <a:pPr lvl="1"/>
            <a:endParaRPr lang="fr-FR" sz="2400" b="1" dirty="0">
              <a:latin typeface="+mn-lt"/>
            </a:endParaRPr>
          </a:p>
          <a:p>
            <a:pPr eaLnBrk="1" hangingPunct="1"/>
            <a:r>
              <a:rPr lang="fr-FR" sz="2400" dirty="0" err="1">
                <a:latin typeface="+mn-lt"/>
              </a:rPr>
              <a:t>Khai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báo</a:t>
            </a:r>
            <a:r>
              <a:rPr lang="fr-FR" sz="2400" dirty="0">
                <a:latin typeface="+mn-lt"/>
              </a:rPr>
              <a:t>: FILE *</a:t>
            </a:r>
            <a:r>
              <a:rPr lang="fr-FR" sz="2400" dirty="0" err="1">
                <a:latin typeface="+mn-lt"/>
              </a:rPr>
              <a:t>fptr</a:t>
            </a:r>
            <a:r>
              <a:rPr lang="fr-FR" sz="2400" dirty="0">
                <a:latin typeface="+mn-lt"/>
              </a:rPr>
              <a:t>; </a:t>
            </a:r>
            <a:endParaRPr lang="fr-FR" sz="2400" b="1" dirty="0">
              <a:latin typeface="+mn-lt"/>
            </a:endParaRPr>
          </a:p>
          <a:p>
            <a:pPr eaLnBrk="1" hangingPunct="1"/>
            <a:endParaRPr lang="fr-FR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Các</a:t>
            </a:r>
            <a:r>
              <a:rPr lang="fr-FR" dirty="0"/>
              <a:t> </a:t>
            </a:r>
            <a:r>
              <a:rPr lang="fr-FR" dirty="0" err="1"/>
              <a:t>thao</a:t>
            </a:r>
            <a:r>
              <a:rPr lang="fr-FR" dirty="0"/>
              <a:t> </a:t>
            </a:r>
            <a:r>
              <a:rPr lang="fr-FR" dirty="0" err="1"/>
              <a:t>tác</a:t>
            </a:r>
            <a:r>
              <a:rPr lang="fr-FR" dirty="0"/>
              <a:t> </a:t>
            </a:r>
            <a:r>
              <a:rPr lang="fr-FR" dirty="0" err="1"/>
              <a:t>cơ</a:t>
            </a:r>
            <a:r>
              <a:rPr lang="fr-FR" dirty="0"/>
              <a:t> </a:t>
            </a:r>
            <a:r>
              <a:rPr lang="fr-FR" dirty="0" err="1"/>
              <a:t>bản</a:t>
            </a:r>
            <a:r>
              <a:rPr lang="fr-FR" dirty="0"/>
              <a:t> khi </a:t>
            </a:r>
            <a:r>
              <a:rPr lang="fr-FR" dirty="0" err="1"/>
              <a:t>làm</a:t>
            </a:r>
            <a:r>
              <a:rPr lang="fr-FR" dirty="0"/>
              <a:t> </a:t>
            </a:r>
            <a:r>
              <a:rPr lang="fr-FR" dirty="0" err="1"/>
              <a:t>việc</a:t>
            </a:r>
            <a:r>
              <a:rPr lang="fr-FR" dirty="0"/>
              <a:t> </a:t>
            </a:r>
            <a:r>
              <a:rPr lang="fr-FR" dirty="0" err="1"/>
              <a:t>với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tin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/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tin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(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)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/>
            <a:r>
              <a:rPr lang="en-US" sz="2400" dirty="0" err="1"/>
              <a:t>Ghi</a:t>
            </a:r>
            <a:r>
              <a:rPr lang="en-US" sz="2400" dirty="0"/>
              <a:t> (</a:t>
            </a:r>
            <a:r>
              <a:rPr lang="en-US" sz="2400" dirty="0" err="1"/>
              <a:t>xuất</a:t>
            </a:r>
            <a:r>
              <a:rPr lang="en-US" sz="2400" dirty="0"/>
              <a:t>)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nhớ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tin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/>
            <a:r>
              <a:rPr lang="en-US" sz="2400" dirty="0" err="1"/>
              <a:t>Đóng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tin</a:t>
            </a:r>
          </a:p>
          <a:p>
            <a:pPr eaLnBrk="1" hangingPunct="1"/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File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File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.</a:t>
            </a:r>
          </a:p>
          <a:p>
            <a:pPr lvl="1"/>
            <a:r>
              <a:rPr lang="en-US" sz="2400" dirty="0" err="1">
                <a:latin typeface="Calibri" pitchFamily="34" charset="0"/>
              </a:rPr>
              <a:t>có thể được tạo ra</a:t>
            </a:r>
            <a:r>
              <a:rPr lang="vi-VN" sz="2400" dirty="0" err="1">
                <a:latin typeface="Calibri" pitchFamily="34" charset="0"/>
              </a:rPr>
              <a:t> bằng cách dùng các </a:t>
            </a:r>
            <a:r>
              <a:rPr lang="en-US" sz="2400" dirty="0" err="1">
                <a:latin typeface="Calibri" pitchFamily="34" charset="0"/>
              </a:rPr>
              <a:t>phần mềm </a:t>
            </a:r>
            <a:r>
              <a:rPr lang="vi-VN" sz="2400" dirty="0">
                <a:latin typeface="Calibri" pitchFamily="34" charset="0"/>
              </a:rPr>
              <a:t>thông dụng như Notepad, Notepad++, Sublime Text,…</a:t>
            </a:r>
            <a:endParaRPr lang="en-US" sz="2400" dirty="0">
              <a:latin typeface="Calibri" pitchFamily="34" charset="0"/>
            </a:endParaRPr>
          </a:p>
          <a:p>
            <a:pPr lvl="1"/>
            <a:r>
              <a:rPr lang="vi-VN" sz="2400" dirty="0">
                <a:latin typeface="Calibri" pitchFamily="34" charset="0"/>
              </a:rPr>
              <a:t>thuận tiện trong việc sử dụng hàng ngày, nhưng kém bảo mật và cần nhiều bộ nhớ để lưu trữ hơn.</a:t>
            </a:r>
            <a:endParaRPr lang="en-US" sz="2400" dirty="0">
              <a:latin typeface="Calibri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File </a:t>
            </a:r>
            <a:r>
              <a:rPr lang="en-US" sz="2400" dirty="0" err="1">
                <a:latin typeface="Calibri" pitchFamily="34" charset="0"/>
              </a:rPr>
              <a:t>nhị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phân</a:t>
            </a:r>
            <a:endParaRPr lang="en-US" sz="2400" dirty="0">
              <a:latin typeface="Calibri" pitchFamily="34" charset="0"/>
            </a:endParaRPr>
          </a:p>
          <a:p>
            <a:pPr lvl="1"/>
            <a:r>
              <a:rPr lang="en-US" sz="2400" dirty="0" err="1">
                <a:latin typeface="Calibri" pitchFamily="34" charset="0"/>
              </a:rPr>
              <a:t>Nội</a:t>
            </a:r>
            <a:r>
              <a:rPr lang="en-US" sz="2400" dirty="0">
                <a:latin typeface="Calibri" pitchFamily="34" charset="0"/>
              </a:rPr>
              <a:t> dung </a:t>
            </a:r>
            <a:r>
              <a:rPr lang="en-US" sz="2400" dirty="0" err="1">
                <a:latin typeface="Calibri" pitchFamily="34" charset="0"/>
              </a:rPr>
              <a:t>lưu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trữ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dưới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dạng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nhị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phân</a:t>
            </a:r>
            <a:r>
              <a:rPr lang="en-US" sz="2400" dirty="0">
                <a:latin typeface="Calibri" pitchFamily="34" charset="0"/>
              </a:rPr>
              <a:t> (</a:t>
            </a:r>
            <a:r>
              <a:rPr lang="en-US" sz="2400" dirty="0" err="1">
                <a:latin typeface="Calibri" pitchFamily="34" charset="0"/>
              </a:rPr>
              <a:t>chuỗi</a:t>
            </a:r>
            <a:r>
              <a:rPr lang="en-US" sz="2400" dirty="0">
                <a:latin typeface="Calibri" pitchFamily="34" charset="0"/>
              </a:rPr>
              <a:t> 0 </a:t>
            </a:r>
            <a:r>
              <a:rPr lang="en-US" sz="2400" dirty="0" err="1">
                <a:latin typeface="Calibri" pitchFamily="34" charset="0"/>
              </a:rPr>
              <a:t>và</a:t>
            </a:r>
            <a:r>
              <a:rPr lang="en-US" sz="2400" dirty="0">
                <a:latin typeface="Calibri" pitchFamily="34" charset="0"/>
              </a:rPr>
              <a:t> 1)</a:t>
            </a:r>
          </a:p>
          <a:p>
            <a:pPr lvl="1"/>
            <a:r>
              <a:rPr lang="en-US" sz="2400" dirty="0" err="1">
                <a:latin typeface="Calibri" pitchFamily="34" charset="0"/>
              </a:rPr>
              <a:t>Bảo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mật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và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tiết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kiệm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không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gian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lưu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trữ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hơn</a:t>
            </a:r>
            <a:r>
              <a:rPr lang="en-US" sz="2400" dirty="0">
                <a:latin typeface="Calibri" pitchFamily="34" charset="0"/>
              </a:rPr>
              <a:t>.</a:t>
            </a:r>
            <a:endParaRPr lang="vi-VN" sz="2400" dirty="0">
              <a:latin typeface="Calibri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37D4F-B579-40A9-8E9B-FAF35121F76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Mở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dirty="0" err="1"/>
              <a:t>Sử</a:t>
            </a:r>
            <a:r>
              <a:rPr lang="fr-FR" dirty="0"/>
              <a:t> </a:t>
            </a:r>
            <a:r>
              <a:rPr lang="fr-FR" dirty="0" err="1"/>
              <a:t>dụng</a:t>
            </a:r>
            <a:r>
              <a:rPr lang="fr-FR" dirty="0"/>
              <a:t> </a:t>
            </a: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dirty="0" err="1"/>
              <a:t>fopen</a:t>
            </a:r>
            <a:r>
              <a:rPr lang="fr-FR" dirty="0"/>
              <a:t>() </a:t>
            </a:r>
          </a:p>
          <a:p>
            <a:pPr eaLnBrk="1" hangingPunct="1">
              <a:lnSpc>
                <a:spcPct val="90000"/>
              </a:lnSpc>
            </a:pPr>
            <a:r>
              <a:rPr lang="fr-FR" dirty="0" err="1"/>
              <a:t>Nguyên</a:t>
            </a:r>
            <a:r>
              <a:rPr lang="fr-FR" dirty="0"/>
              <a:t> </a:t>
            </a:r>
            <a:r>
              <a:rPr lang="fr-FR" dirty="0" err="1"/>
              <a:t>mẫu</a:t>
            </a:r>
            <a:r>
              <a:rPr lang="fr-FR" dirty="0"/>
              <a:t>: FILE *</a:t>
            </a:r>
            <a:r>
              <a:rPr lang="fr-FR" dirty="0" err="1"/>
              <a:t>fopen</a:t>
            </a:r>
            <a:r>
              <a:rPr lang="fr-FR" dirty="0"/>
              <a:t>(</a:t>
            </a:r>
            <a:r>
              <a:rPr lang="fr-FR" dirty="0" err="1"/>
              <a:t>const</a:t>
            </a:r>
            <a:r>
              <a:rPr lang="fr-FR" dirty="0"/>
              <a:t> char *</a:t>
            </a:r>
            <a:r>
              <a:rPr lang="fr-FR" dirty="0" err="1"/>
              <a:t>filename</a:t>
            </a:r>
            <a:r>
              <a:rPr lang="fr-FR" dirty="0"/>
              <a:t>, </a:t>
            </a:r>
            <a:r>
              <a:rPr lang="fr-FR" dirty="0" err="1"/>
              <a:t>const</a:t>
            </a:r>
            <a:r>
              <a:rPr lang="fr-FR" dirty="0"/>
              <a:t> char *mode); </a:t>
            </a:r>
          </a:p>
          <a:p>
            <a:pPr eaLnBrk="1" hangingPunct="1">
              <a:lnSpc>
                <a:spcPct val="90000"/>
              </a:lnSpc>
            </a:pPr>
            <a:endParaRPr lang="fr-FR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400" b="1" dirty="0">
                <a:latin typeface="Courier New" pitchFamily="49" charset="0"/>
              </a:rPr>
              <a:t>FILE *</a:t>
            </a:r>
            <a:r>
              <a:rPr lang="fr-FR" sz="2400" b="1" dirty="0" err="1">
                <a:latin typeface="Courier New" pitchFamily="49" charset="0"/>
              </a:rPr>
              <a:t>fptr</a:t>
            </a:r>
            <a:r>
              <a:rPr lang="fr-FR" sz="24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400" b="1" dirty="0">
                <a:latin typeface="Courier New" pitchFamily="49" charset="0"/>
              </a:rPr>
              <a:t>if ((</a:t>
            </a:r>
            <a:r>
              <a:rPr lang="fr-FR" sz="2400" b="1" dirty="0" err="1">
                <a:latin typeface="Courier New" pitchFamily="49" charset="0"/>
              </a:rPr>
              <a:t>fptr</a:t>
            </a:r>
            <a:r>
              <a:rPr lang="fr-FR" sz="2400" b="1" dirty="0">
                <a:latin typeface="Courier New" pitchFamily="49" charset="0"/>
              </a:rPr>
              <a:t> = </a:t>
            </a:r>
            <a:r>
              <a:rPr lang="fr-FR" sz="2400" b="1" dirty="0" err="1">
                <a:latin typeface="Courier New" pitchFamily="49" charset="0"/>
              </a:rPr>
              <a:t>fopen</a:t>
            </a:r>
            <a:r>
              <a:rPr lang="fr-FR" sz="2400" b="1" dirty="0">
                <a:latin typeface="Courier New" pitchFamily="49" charset="0"/>
              </a:rPr>
              <a:t>("test.txt", "r")) == NULL){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400" b="1" dirty="0">
                <a:latin typeface="Courier New" pitchFamily="49" charset="0"/>
              </a:rPr>
              <a:t>   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</a:t>
            </a:r>
            <a:r>
              <a:rPr lang="fr-FR" sz="2400" b="1" dirty="0" err="1">
                <a:latin typeface="Courier New" pitchFamily="49" charset="0"/>
              </a:rPr>
              <a:t>Cannot</a:t>
            </a:r>
            <a:r>
              <a:rPr lang="fr-FR" sz="2400" b="1" dirty="0">
                <a:latin typeface="Courier New" pitchFamily="49" charset="0"/>
              </a:rPr>
              <a:t> open test.txt file.\n");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400" b="1" dirty="0">
                <a:latin typeface="Courier New" pitchFamily="49" charset="0"/>
              </a:rPr>
              <a:t>   exit(1);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400" b="1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Mở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sz="2400" dirty="0" err="1">
                <a:latin typeface="+mn-lt"/>
              </a:rPr>
              <a:t>filenam</a:t>
            </a:r>
            <a:r>
              <a:rPr lang="en-US" sz="2400" dirty="0">
                <a:latin typeface="+mn-lt"/>
              </a:rPr>
              <a:t>e: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tin.</a:t>
            </a:r>
          </a:p>
          <a:p>
            <a:pPr lvl="1" eaLnBrk="1" hangingPunct="1"/>
            <a:r>
              <a:rPr lang="en-US" sz="2400" dirty="0" err="1">
                <a:latin typeface="+mn-lt"/>
              </a:rPr>
              <a:t>Nhận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xâu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: </a:t>
            </a:r>
            <a:r>
              <a:rPr lang="en-US" sz="2400" b="1" dirty="0">
                <a:latin typeface="+mn-lt"/>
              </a:rPr>
              <a:t>“data.txt”</a:t>
            </a:r>
          </a:p>
          <a:p>
            <a:pPr lvl="1" eaLnBrk="1" hangingPunct="1"/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chứa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dẫn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đầy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đủ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tập</a:t>
            </a:r>
            <a:r>
              <a:rPr lang="en-US" sz="2400" dirty="0">
                <a:latin typeface="+mn-lt"/>
              </a:rPr>
              <a:t> tin: </a:t>
            </a:r>
            <a:r>
              <a:rPr lang="en-US" sz="2400" b="1" dirty="0">
                <a:latin typeface="+mn-lt"/>
              </a:rPr>
              <a:t>“/root/</a:t>
            </a:r>
            <a:r>
              <a:rPr lang="en-US" sz="2400" b="1" dirty="0" err="1">
                <a:latin typeface="+mn-lt"/>
              </a:rPr>
              <a:t>hedspi</a:t>
            </a:r>
            <a:r>
              <a:rPr lang="en-US" sz="2400" b="1" dirty="0">
                <a:latin typeface="+mn-lt"/>
              </a:rPr>
              <a:t>/</a:t>
            </a:r>
            <a:r>
              <a:rPr lang="en-US" sz="2400" b="1" dirty="0" err="1">
                <a:latin typeface="+mn-lt"/>
              </a:rPr>
              <a:t>CProgrammingBasic</a:t>
            </a:r>
            <a:r>
              <a:rPr lang="en-US" sz="2400" b="1" dirty="0">
                <a:latin typeface="+mn-lt"/>
              </a:rPr>
              <a:t>/Lab1/data.txt”</a:t>
            </a:r>
          </a:p>
          <a:p>
            <a:pPr lvl="1" eaLnBrk="1" hangingPunct="1"/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ký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trữ</a:t>
            </a:r>
            <a:r>
              <a:rPr lang="en-US" sz="2400" dirty="0">
                <a:latin typeface="+mn-lt"/>
              </a:rPr>
              <a:t>:</a:t>
            </a:r>
          </a:p>
          <a:p>
            <a:pPr lvl="1" eaLnBrk="1" hangingPunct="1">
              <a:buFontTx/>
              <a:buNone/>
            </a:pPr>
            <a:r>
              <a:rPr lang="en-US" sz="2400" dirty="0">
                <a:latin typeface="+mn-lt"/>
              </a:rPr>
              <a:t>        </a:t>
            </a:r>
            <a:r>
              <a:rPr lang="en-US" sz="2400" b="1" dirty="0">
                <a:latin typeface="+mn-lt"/>
              </a:rPr>
              <a:t>char </a:t>
            </a:r>
            <a:r>
              <a:rPr lang="en-US" sz="2400" b="1" dirty="0" err="1">
                <a:latin typeface="+mn-lt"/>
              </a:rPr>
              <a:t>file_name</a:t>
            </a:r>
            <a:r>
              <a:rPr lang="en-US" sz="2400" b="1" dirty="0">
                <a:latin typeface="+mn-lt"/>
              </a:rPr>
              <a:t>[] = “junk.txt”;</a:t>
            </a:r>
          </a:p>
          <a:p>
            <a:pPr lvl="1" eaLnBrk="1" hangingPunct="1">
              <a:buFontTx/>
              <a:buNone/>
            </a:pPr>
            <a:endParaRPr lang="en-US" sz="2400" b="1" dirty="0">
              <a:latin typeface="+mn-lt"/>
            </a:endParaRPr>
          </a:p>
          <a:p>
            <a:pPr eaLnBrk="1" hangingPunct="1"/>
            <a:r>
              <a:rPr lang="en-US" sz="2400" b="1" i="1" dirty="0" err="1">
                <a:solidFill>
                  <a:srgbClr val="CC6600"/>
                </a:solidFill>
                <a:latin typeface="+mn-lt"/>
              </a:rPr>
              <a:t>Lưu</a:t>
            </a:r>
            <a:r>
              <a:rPr lang="en-US" sz="2400" b="1" i="1" dirty="0">
                <a:solidFill>
                  <a:srgbClr val="CC6600"/>
                </a:solidFill>
                <a:latin typeface="+mn-lt"/>
              </a:rPr>
              <a:t> ý: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Nếu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đường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dẫn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không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được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mô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tả</a:t>
            </a:r>
            <a:r>
              <a:rPr lang="en-US" sz="2400" i="1" dirty="0">
                <a:latin typeface="+mn-lt"/>
              </a:rPr>
              <a:t>, </a:t>
            </a:r>
            <a:r>
              <a:rPr lang="en-US" sz="2400" i="1" dirty="0" err="1">
                <a:latin typeface="+mn-lt"/>
              </a:rPr>
              <a:t>tập</a:t>
            </a:r>
            <a:r>
              <a:rPr lang="en-US" sz="2400" i="1" dirty="0">
                <a:latin typeface="+mn-lt"/>
              </a:rPr>
              <a:t> tin </a:t>
            </a:r>
            <a:r>
              <a:rPr lang="en-US" sz="2400" i="1" dirty="0" err="1">
                <a:latin typeface="+mn-lt"/>
              </a:rPr>
              <a:t>mặc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định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nằm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tại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cùng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thư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mục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chứa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chương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i="1" dirty="0" err="1">
                <a:latin typeface="+mn-lt"/>
              </a:rPr>
              <a:t>trình</a:t>
            </a:r>
            <a:r>
              <a:rPr lang="en-US" sz="2400" i="1" dirty="0">
                <a:latin typeface="+mn-lt"/>
              </a:rPr>
              <a:t>.</a:t>
            </a:r>
            <a:endParaRPr lang="fr-FR" sz="2400" i="1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44140-C7B5-4263-A471-919FC08D154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Các</a:t>
            </a:r>
            <a:r>
              <a:rPr lang="fr-FR" dirty="0"/>
              <a:t> </a:t>
            </a:r>
            <a:r>
              <a:rPr lang="fr-FR" dirty="0" err="1"/>
              <a:t>tham</a:t>
            </a:r>
            <a:r>
              <a:rPr lang="fr-FR" dirty="0"/>
              <a:t> </a:t>
            </a:r>
            <a:r>
              <a:rPr lang="fr-FR" dirty="0" err="1"/>
              <a:t>số</a:t>
            </a:r>
            <a:r>
              <a:rPr lang="fr-FR" dirty="0"/>
              <a:t> mode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tập</a:t>
            </a:r>
            <a:r>
              <a:rPr lang="fr-FR" dirty="0"/>
              <a:t> tin </a:t>
            </a:r>
            <a:r>
              <a:rPr lang="fr-FR" dirty="0" err="1"/>
              <a:t>văn</a:t>
            </a:r>
            <a:r>
              <a:rPr lang="fr-FR" dirty="0"/>
              <a:t> </a:t>
            </a:r>
            <a:r>
              <a:rPr lang="fr-FR" dirty="0" err="1"/>
              <a:t>bản</a:t>
            </a:r>
            <a:endParaRPr lang="fr-FR" dirty="0"/>
          </a:p>
        </p:txBody>
      </p:sp>
      <p:graphicFrame>
        <p:nvGraphicFramePr>
          <p:cNvPr id="112714" name="Group 7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2456742"/>
              </p:ext>
            </p:extLst>
          </p:nvPr>
        </p:nvGraphicFramePr>
        <p:xfrm>
          <a:off x="338138" y="1058863"/>
          <a:ext cx="11515724" cy="3995104"/>
        </p:xfrm>
        <a:graphic>
          <a:graphicData uri="http://schemas.openxmlformats.org/drawingml/2006/table">
            <a:tbl>
              <a:tblPr/>
              <a:tblGrid>
                <a:gridCol w="215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Ý </a:t>
                      </a:r>
                      <a:r>
                        <a:rPr kumimoji="0" lang="fr-F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nghĩa</a:t>
                      </a:r>
                      <a:endParaRPr kumimoji="0" lang="fr-F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một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văn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Nếu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tập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không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tồn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tại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fopen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trả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về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NULL.</a:t>
                      </a:r>
                      <a:endParaRPr kumimoji="0" lang="fr-F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một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văn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chỉ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Nếu file đã tồn tại, nội dung sẽ bị ghi đè. Nếu file không tồn tại, nó sẽ được tạo tự động.</a:t>
                      </a:r>
                      <a:endParaRPr kumimoji="0" lang="fr-F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một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tập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tin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văn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có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để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thêm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cuối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"r+"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Mở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một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tập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văn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bản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đã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có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vi-V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cho phép cả đọc và ghi.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Nếu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tập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không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tồn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tại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fopen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()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trả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về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+mn-ea"/>
                          <a:cs typeface="+mn-cs"/>
                        </a:rPr>
                        <a:t> NULL.</a:t>
                      </a:r>
                      <a:endParaRPr kumimoji="0" lang="fr-FR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"w+"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văn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"a+"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Mở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file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văn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bản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cho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phép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cả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đọc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và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ghi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« append 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F620CA-1A6A-4B6C-995A-9F614E70B9B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63F71A-686A-444D-9DAA-A8F9F91FA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a6ddea-004a-4b16-a170-7c91a96eeb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E7161A-382E-416D-B890-4A5ED03DD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46</TotalTime>
  <Words>3596</Words>
  <Application>Microsoft Office PowerPoint</Application>
  <PresentationFormat>Widescreen</PresentationFormat>
  <Paragraphs>432</Paragraphs>
  <Slides>38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Nội dung</vt:lpstr>
      <vt:lpstr>Làm việc với tập tin</vt:lpstr>
      <vt:lpstr>Các thao tác cơ bản khi làm việc với tập tin</vt:lpstr>
      <vt:lpstr>File văn bản và File nhị phân</vt:lpstr>
      <vt:lpstr>Mở tập tin</vt:lpstr>
      <vt:lpstr>Mở tập tin</vt:lpstr>
      <vt:lpstr>Các tham số mode cho tập tin văn bản</vt:lpstr>
      <vt:lpstr>Các tham số mode cho tập tin nhị phân</vt:lpstr>
      <vt:lpstr>Đóng tập tin</vt:lpstr>
      <vt:lpstr>Ví dụ</vt:lpstr>
      <vt:lpstr>PowerPoint Presentation</vt:lpstr>
      <vt:lpstr>Đọc và ghi với tập tin (I)</vt:lpstr>
      <vt:lpstr>Ví dụ</vt:lpstr>
      <vt:lpstr>Ví dụ</vt:lpstr>
      <vt:lpstr>Ví dụ</vt:lpstr>
      <vt:lpstr>Bài tập</vt:lpstr>
      <vt:lpstr>Bài tập</vt:lpstr>
      <vt:lpstr>Bài tập</vt:lpstr>
      <vt:lpstr>Bài tập</vt:lpstr>
      <vt:lpstr>PowerPoint Presentation</vt:lpstr>
      <vt:lpstr>Thao tác với tập tin theo dòng</vt:lpstr>
      <vt:lpstr>Ví dụ</vt:lpstr>
      <vt:lpstr>Ví dụ</vt:lpstr>
      <vt:lpstr>Ví dụ</vt:lpstr>
      <vt:lpstr>Ví dụ</vt:lpstr>
      <vt:lpstr>Bài tập</vt:lpstr>
      <vt:lpstr>PowerPoint Presentation</vt:lpstr>
      <vt:lpstr>Đọc ghi file văn bản có định dạng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Bài tập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Hiep</dc:creator>
  <cp:lastModifiedBy>Microsoft account</cp:lastModifiedBy>
  <cp:revision>10</cp:revision>
  <dcterms:created xsi:type="dcterms:W3CDTF">2023-11-19T05:46:00Z</dcterms:created>
  <dcterms:modified xsi:type="dcterms:W3CDTF">2025-02-11T02:18:24Z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